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54"/>
  </p:notesMasterIdLst>
  <p:handoutMasterIdLst>
    <p:handoutMasterId r:id="rId55"/>
  </p:handoutMasterIdLst>
  <p:sldIdLst>
    <p:sldId id="256" r:id="rId2"/>
    <p:sldId id="257" r:id="rId3"/>
    <p:sldId id="335" r:id="rId4"/>
    <p:sldId id="258" r:id="rId5"/>
    <p:sldId id="260" r:id="rId6"/>
    <p:sldId id="314" r:id="rId7"/>
    <p:sldId id="262" r:id="rId8"/>
    <p:sldId id="317" r:id="rId9"/>
    <p:sldId id="261" r:id="rId10"/>
    <p:sldId id="311" r:id="rId11"/>
    <p:sldId id="333" r:id="rId12"/>
    <p:sldId id="334" r:id="rId13"/>
    <p:sldId id="290" r:id="rId14"/>
    <p:sldId id="331" r:id="rId15"/>
    <p:sldId id="330" r:id="rId16"/>
    <p:sldId id="341" r:id="rId17"/>
    <p:sldId id="292" r:id="rId18"/>
    <p:sldId id="293" r:id="rId19"/>
    <p:sldId id="326" r:id="rId20"/>
    <p:sldId id="327" r:id="rId21"/>
    <p:sldId id="336" r:id="rId22"/>
    <p:sldId id="277" r:id="rId23"/>
    <p:sldId id="279" r:id="rId24"/>
    <p:sldId id="278" r:id="rId25"/>
    <p:sldId id="280" r:id="rId26"/>
    <p:sldId id="281" r:id="rId27"/>
    <p:sldId id="337" r:id="rId28"/>
    <p:sldId id="282" r:id="rId29"/>
    <p:sldId id="268" r:id="rId30"/>
    <p:sldId id="275" r:id="rId31"/>
    <p:sldId id="269" r:id="rId32"/>
    <p:sldId id="271" r:id="rId33"/>
    <p:sldId id="273" r:id="rId34"/>
    <p:sldId id="338" r:id="rId35"/>
    <p:sldId id="286" r:id="rId36"/>
    <p:sldId id="320" r:id="rId37"/>
    <p:sldId id="321" r:id="rId38"/>
    <p:sldId id="322" r:id="rId39"/>
    <p:sldId id="283" r:id="rId40"/>
    <p:sldId id="263" r:id="rId41"/>
    <p:sldId id="343" r:id="rId42"/>
    <p:sldId id="344" r:id="rId43"/>
    <p:sldId id="345" r:id="rId44"/>
    <p:sldId id="346" r:id="rId45"/>
    <p:sldId id="347" r:id="rId46"/>
    <p:sldId id="348" r:id="rId47"/>
    <p:sldId id="339" r:id="rId48"/>
    <p:sldId id="266" r:id="rId49"/>
    <p:sldId id="276" r:id="rId50"/>
    <p:sldId id="340" r:id="rId51"/>
    <p:sldId id="350" r:id="rId52"/>
    <p:sldId id="319" r:id="rId53"/>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521415D9-36F7-43E2-AB2F-B90AF26B5E84}">
      <p14:sectionLst xmlns:p14="http://schemas.microsoft.com/office/powerpoint/2010/main">
        <p14:section name="默认节" id="{81E31E8C-03A9-4AA4-8FF4-DAB42AADBB77}">
          <p14:sldIdLst>
            <p14:sldId id="256"/>
            <p14:sldId id="257"/>
            <p14:sldId id="335"/>
            <p14:sldId id="258"/>
            <p14:sldId id="260"/>
            <p14:sldId id="314"/>
            <p14:sldId id="262"/>
            <p14:sldId id="317"/>
            <p14:sldId id="261"/>
            <p14:sldId id="311"/>
            <p14:sldId id="333"/>
            <p14:sldId id="334"/>
            <p14:sldId id="290"/>
            <p14:sldId id="331"/>
          </p14:sldIdLst>
        </p14:section>
        <p14:section name="无标题节" id="{1FF1FAE3-1481-496E-BC84-4228F70A5775}">
          <p14:sldIdLst>
            <p14:sldId id="330"/>
            <p14:sldId id="341"/>
            <p14:sldId id="292"/>
            <p14:sldId id="293"/>
            <p14:sldId id="326"/>
            <p14:sldId id="327"/>
            <p14:sldId id="336"/>
            <p14:sldId id="277"/>
            <p14:sldId id="279"/>
            <p14:sldId id="278"/>
            <p14:sldId id="280"/>
            <p14:sldId id="281"/>
            <p14:sldId id="337"/>
            <p14:sldId id="282"/>
            <p14:sldId id="268"/>
            <p14:sldId id="275"/>
            <p14:sldId id="269"/>
            <p14:sldId id="271"/>
            <p14:sldId id="273"/>
            <p14:sldId id="338"/>
            <p14:sldId id="286"/>
            <p14:sldId id="320"/>
            <p14:sldId id="321"/>
            <p14:sldId id="322"/>
            <p14:sldId id="283"/>
            <p14:sldId id="263"/>
            <p14:sldId id="343"/>
            <p14:sldId id="344"/>
            <p14:sldId id="345"/>
            <p14:sldId id="346"/>
            <p14:sldId id="347"/>
            <p14:sldId id="348"/>
            <p14:sldId id="339"/>
            <p14:sldId id="266"/>
            <p14:sldId id="276"/>
            <p14:sldId id="340"/>
            <p14:sldId id="350"/>
            <p14:sldId id="31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33399"/>
    <a:srgbClr val="006600"/>
    <a:srgbClr val="00CC66"/>
    <a:srgbClr val="CC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9" autoAdjust="0"/>
    <p:restoredTop sz="94708" autoAdjust="0"/>
  </p:normalViewPr>
  <p:slideViewPr>
    <p:cSldViewPr>
      <p:cViewPr varScale="1">
        <p:scale>
          <a:sx n="84" d="100"/>
          <a:sy n="84" d="100"/>
        </p:scale>
        <p:origin x="-152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83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4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atin typeface="Arial" pitchFamily="34" charset="0"/>
                <a:ea typeface="宋体" pitchFamily="2" charset="-122"/>
              </a:defRPr>
            </a:lvl1pPr>
          </a:lstStyle>
          <a:p>
            <a:pPr>
              <a:defRPr/>
            </a:pPr>
            <a:endParaRPr lang="zh-CN" altLang="en-US"/>
          </a:p>
        </p:txBody>
      </p:sp>
      <p:sp>
        <p:nvSpPr>
          <p:cNvPr id="60419"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atin typeface="Arial" pitchFamily="34" charset="0"/>
                <a:ea typeface="宋体" pitchFamily="2" charset="-122"/>
              </a:defRPr>
            </a:lvl1pPr>
          </a:lstStyle>
          <a:p>
            <a:pPr>
              <a:defRPr/>
            </a:pPr>
            <a:fld id="{5B216DAD-FA49-42D0-99EA-C403045E23C7}" type="datetimeFigureOut">
              <a:rPr lang="zh-CN" altLang="en-US"/>
              <a:pPr>
                <a:defRPr/>
              </a:pPr>
              <a:t>2015/12/20</a:t>
            </a:fld>
            <a:endParaRPr lang="en-US" altLang="zh-CN"/>
          </a:p>
        </p:txBody>
      </p:sp>
      <p:sp>
        <p:nvSpPr>
          <p:cNvPr id="60420"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atin typeface="Arial" pitchFamily="34" charset="0"/>
                <a:ea typeface="宋体" pitchFamily="2" charset="-122"/>
              </a:defRPr>
            </a:lvl1pPr>
          </a:lstStyle>
          <a:p>
            <a:pPr>
              <a:defRPr/>
            </a:pPr>
            <a:endParaRPr lang="en-US" altLang="zh-CN"/>
          </a:p>
        </p:txBody>
      </p:sp>
      <p:sp>
        <p:nvSpPr>
          <p:cNvPr id="60421"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atin typeface="Arial" pitchFamily="34" charset="0"/>
                <a:ea typeface="宋体" pitchFamily="2" charset="-122"/>
              </a:defRPr>
            </a:lvl1pPr>
          </a:lstStyle>
          <a:p>
            <a:pPr>
              <a:defRPr/>
            </a:pPr>
            <a:fld id="{C1B53A4C-8812-4B4E-BA3E-C5C43A607D71}" type="slidenum">
              <a:rPr lang="zh-CN" altLang="en-US"/>
              <a:pPr>
                <a:defRPr/>
              </a:pPr>
              <a:t>‹#›</a:t>
            </a:fld>
            <a:endParaRPr lang="en-US" altLang="zh-CN"/>
          </a:p>
        </p:txBody>
      </p:sp>
    </p:spTree>
    <p:extLst>
      <p:ext uri="{BB962C8B-B14F-4D97-AF65-F5344CB8AC3E}">
        <p14:creationId xmlns:p14="http://schemas.microsoft.com/office/powerpoint/2010/main" val="4271965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34" charset="0"/>
                <a:ea typeface="宋体" pitchFamily="2" charset="-122"/>
              </a:defRPr>
            </a:lvl1pPr>
          </a:lstStyle>
          <a:p>
            <a:pPr>
              <a:defRPr/>
            </a:pPr>
            <a:endParaRPr lang="en-US" altLang="zh-CN"/>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34" charset="0"/>
                <a:ea typeface="宋体" pitchFamily="2" charset="-122"/>
              </a:defRPr>
            </a:lvl1pPr>
          </a:lstStyle>
          <a:p>
            <a:pPr>
              <a:defRPr/>
            </a:pPr>
            <a:endParaRPr lang="en-US" altLang="zh-CN"/>
          </a:p>
        </p:txBody>
      </p:sp>
      <p:sp>
        <p:nvSpPr>
          <p:cNvPr id="532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34" charset="0"/>
                <a:ea typeface="宋体" pitchFamily="2" charset="-122"/>
              </a:defRPr>
            </a:lvl1pPr>
          </a:lstStyle>
          <a:p>
            <a:pPr>
              <a:defRPr/>
            </a:pPr>
            <a:endParaRPr lang="en-US" altLang="zh-CN"/>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34" charset="0"/>
                <a:ea typeface="宋体" pitchFamily="2" charset="-122"/>
              </a:defRPr>
            </a:lvl1pPr>
          </a:lstStyle>
          <a:p>
            <a:pPr>
              <a:defRPr/>
            </a:pPr>
            <a:fld id="{2A3695C2-6662-40B6-856C-09A442D1074F}" type="slidenum">
              <a:rPr lang="en-US" altLang="zh-CN"/>
              <a:pPr>
                <a:defRPr/>
              </a:pPr>
              <a:t>‹#›</a:t>
            </a:fld>
            <a:endParaRPr lang="en-US" altLang="zh-CN"/>
          </a:p>
        </p:txBody>
      </p:sp>
    </p:spTree>
    <p:extLst>
      <p:ext uri="{BB962C8B-B14F-4D97-AF65-F5344CB8AC3E}">
        <p14:creationId xmlns:p14="http://schemas.microsoft.com/office/powerpoint/2010/main" val="276134982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charset="0"/>
              <a:ea typeface="宋体"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3.jpe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_标题幻灯片">
    <p:spTree>
      <p:nvGrpSpPr>
        <p:cNvPr id="1" name=""/>
        <p:cNvGrpSpPr/>
        <p:nvPr/>
      </p:nvGrpSpPr>
      <p:grpSpPr>
        <a:xfrm>
          <a:off x="0" y="0"/>
          <a:ext cx="0" cy="0"/>
          <a:chOff x="0" y="0"/>
          <a:chExt cx="0" cy="0"/>
        </a:xfrm>
      </p:grpSpPr>
      <p:pic>
        <p:nvPicPr>
          <p:cNvPr id="4" name="Picture 2" descr="001970607"/>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5951538"/>
            <a:ext cx="1331913"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40"/>
          <p:cNvSpPr>
            <a:spLocks noChangeShapeType="1"/>
          </p:cNvSpPr>
          <p:nvPr/>
        </p:nvSpPr>
        <p:spPr bwMode="auto">
          <a:xfrm>
            <a:off x="468313" y="6165850"/>
            <a:ext cx="82296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2148" name="Rectangle 3"/>
          <p:cNvSpPr>
            <a:spLocks noGrp="1" noChangeArrowheads="1"/>
          </p:cNvSpPr>
          <p:nvPr>
            <p:ph type="ctrTitle"/>
          </p:nvPr>
        </p:nvSpPr>
        <p:spPr>
          <a:xfrm>
            <a:off x="685800" y="2130425"/>
            <a:ext cx="7772400" cy="722313"/>
          </a:xfrm>
        </p:spPr>
        <p:txBody>
          <a:bodyPr/>
          <a:lstStyle>
            <a:lvl1pPr algn="ctr">
              <a:defRPr smtClean="0">
                <a:solidFill>
                  <a:srgbClr val="006600"/>
                </a:solidFill>
              </a:defRPr>
            </a:lvl1pPr>
          </a:lstStyle>
          <a:p>
            <a:pPr lvl="0"/>
            <a:r>
              <a:rPr lang="zh-CN" altLang="en-US" noProof="0" dirty="0" smtClean="0"/>
              <a:t>单击此处编辑母版标题样式</a:t>
            </a:r>
          </a:p>
        </p:txBody>
      </p:sp>
      <p:sp>
        <p:nvSpPr>
          <p:cNvPr id="262149" name="Rectangle 4"/>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sz="3200" smtClean="0">
                <a:solidFill>
                  <a:schemeClr val="tx2"/>
                </a:solidFill>
              </a:defRPr>
            </a:lvl1pPr>
          </a:lstStyle>
          <a:p>
            <a:pPr lvl="0"/>
            <a:r>
              <a:rPr lang="zh-CN" altLang="en-US" noProof="0" dirty="0" smtClean="0"/>
              <a:t>单击此处编辑母版副标题样式</a:t>
            </a:r>
          </a:p>
        </p:txBody>
      </p:sp>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1113" y="1"/>
            <a:ext cx="9144000" cy="1268412"/>
          </a:xfrm>
          <a:prstGeom prst="rect">
            <a:avLst/>
          </a:prstGeom>
        </p:spPr>
      </p:pic>
      <p:sp>
        <p:nvSpPr>
          <p:cNvPr id="10" name="Line 2"/>
          <p:cNvSpPr>
            <a:spLocks noChangeShapeType="1"/>
          </p:cNvSpPr>
          <p:nvPr userDrawn="1"/>
        </p:nvSpPr>
        <p:spPr bwMode="auto">
          <a:xfrm>
            <a:off x="7235825" y="142875"/>
            <a:ext cx="0" cy="1125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2" name="Picture 48" descr="1007570"/>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7308850" y="142875"/>
            <a:ext cx="1835150" cy="112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1108412"/>
      </p:ext>
    </p:extLst>
  </p:cSld>
  <p:clrMapOvr>
    <a:masterClrMapping/>
  </p:clrMapOvr>
  <p:timing>
    <p:tnLst>
      <p:par>
        <p:cTn id="1" dur="indefinite" restart="never" nodeType="tmRoot"/>
      </p:par>
    </p:tnLst>
  </p:timing>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9"/>
          <p:cNvSpPr>
            <a:spLocks noGrp="1" noChangeArrowheads="1"/>
          </p:cNvSpPr>
          <p:nvPr>
            <p:ph type="sldNum" sz="quarter" idx="10"/>
          </p:nvPr>
        </p:nvSpPr>
        <p:spPr>
          <a:ln/>
        </p:spPr>
        <p:txBody>
          <a:bodyPr/>
          <a:lstStyle>
            <a:lvl1pPr>
              <a:defRPr/>
            </a:lvl1pPr>
          </a:lstStyle>
          <a:p>
            <a:pPr>
              <a:defRPr/>
            </a:pPr>
            <a:fld id="{E43AF7DD-D358-4028-A328-F7F033B240E0}" type="slidenum">
              <a:rPr lang="zh-CN" altLang="en-US"/>
              <a:pPr>
                <a:defRPr/>
              </a:pPr>
              <a:t>‹#›</a:t>
            </a:fld>
            <a:endParaRPr lang="en-US" altLang="zh-CN"/>
          </a:p>
        </p:txBody>
      </p:sp>
      <p:sp>
        <p:nvSpPr>
          <p:cNvPr id="6" name="Rectangle 50"/>
          <p:cNvSpPr>
            <a:spLocks noGrp="1" noChangeArrowheads="1"/>
          </p:cNvSpPr>
          <p:nvPr>
            <p:ph type="ftr" sz="quarter" idx="11"/>
          </p:nvPr>
        </p:nvSpPr>
        <p:spPr>
          <a:ln/>
        </p:spPr>
        <p:txBody>
          <a:bodyPr/>
          <a:lstStyle>
            <a:lvl1pPr>
              <a:defRPr/>
            </a:lvl1pPr>
          </a:lstStyle>
          <a:p>
            <a:pPr>
              <a:defRPr/>
            </a:pPr>
            <a:r>
              <a:rPr lang="zh-CN" altLang="en-US"/>
              <a:t>智能移动开发</a:t>
            </a:r>
            <a:endParaRPr lang="en-US" altLang="zh-CN"/>
          </a:p>
        </p:txBody>
      </p:sp>
    </p:spTree>
    <p:extLst>
      <p:ext uri="{BB962C8B-B14F-4D97-AF65-F5344CB8AC3E}">
        <p14:creationId xmlns:p14="http://schemas.microsoft.com/office/powerpoint/2010/main" val="185195824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9"/>
          <p:cNvSpPr>
            <a:spLocks noGrp="1" noChangeArrowheads="1"/>
          </p:cNvSpPr>
          <p:nvPr>
            <p:ph type="sldNum" sz="quarter" idx="10"/>
          </p:nvPr>
        </p:nvSpPr>
        <p:spPr>
          <a:ln/>
        </p:spPr>
        <p:txBody>
          <a:bodyPr/>
          <a:lstStyle>
            <a:lvl1pPr>
              <a:defRPr/>
            </a:lvl1pPr>
          </a:lstStyle>
          <a:p>
            <a:pPr>
              <a:defRPr/>
            </a:pPr>
            <a:fld id="{9BBB39D3-5B6A-49DA-96A6-EB2D55CB2ED3}" type="slidenum">
              <a:rPr lang="zh-CN" altLang="en-US"/>
              <a:pPr>
                <a:defRPr/>
              </a:pPr>
              <a:t>‹#›</a:t>
            </a:fld>
            <a:endParaRPr lang="en-US" altLang="zh-CN"/>
          </a:p>
        </p:txBody>
      </p:sp>
      <p:sp>
        <p:nvSpPr>
          <p:cNvPr id="5" name="Rectangle 50"/>
          <p:cNvSpPr>
            <a:spLocks noGrp="1" noChangeArrowheads="1"/>
          </p:cNvSpPr>
          <p:nvPr>
            <p:ph type="ftr" sz="quarter" idx="11"/>
          </p:nvPr>
        </p:nvSpPr>
        <p:spPr>
          <a:ln/>
        </p:spPr>
        <p:txBody>
          <a:bodyPr/>
          <a:lstStyle>
            <a:lvl1pPr>
              <a:defRPr/>
            </a:lvl1pPr>
          </a:lstStyle>
          <a:p>
            <a:pPr>
              <a:defRPr/>
            </a:pPr>
            <a:r>
              <a:rPr lang="zh-CN" altLang="en-US"/>
              <a:t>智能移动开发</a:t>
            </a:r>
            <a:endParaRPr lang="en-US" altLang="zh-CN"/>
          </a:p>
        </p:txBody>
      </p:sp>
    </p:spTree>
    <p:extLst>
      <p:ext uri="{BB962C8B-B14F-4D97-AF65-F5344CB8AC3E}">
        <p14:creationId xmlns:p14="http://schemas.microsoft.com/office/powerpoint/2010/main" val="189752256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2238"/>
            <a:ext cx="2057400" cy="600868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2238"/>
            <a:ext cx="6019800" cy="600868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9"/>
          <p:cNvSpPr>
            <a:spLocks noGrp="1" noChangeArrowheads="1"/>
          </p:cNvSpPr>
          <p:nvPr>
            <p:ph type="sldNum" sz="quarter" idx="10"/>
          </p:nvPr>
        </p:nvSpPr>
        <p:spPr>
          <a:ln/>
        </p:spPr>
        <p:txBody>
          <a:bodyPr/>
          <a:lstStyle>
            <a:lvl1pPr>
              <a:defRPr/>
            </a:lvl1pPr>
          </a:lstStyle>
          <a:p>
            <a:pPr>
              <a:defRPr/>
            </a:pPr>
            <a:fld id="{87419E2E-8060-458B-8D33-76E22CFE6C45}" type="slidenum">
              <a:rPr lang="zh-CN" altLang="en-US"/>
              <a:pPr>
                <a:defRPr/>
              </a:pPr>
              <a:t>‹#›</a:t>
            </a:fld>
            <a:endParaRPr lang="en-US" altLang="zh-CN"/>
          </a:p>
        </p:txBody>
      </p:sp>
      <p:sp>
        <p:nvSpPr>
          <p:cNvPr id="5" name="Rectangle 50"/>
          <p:cNvSpPr>
            <a:spLocks noGrp="1" noChangeArrowheads="1"/>
          </p:cNvSpPr>
          <p:nvPr>
            <p:ph type="ftr" sz="quarter" idx="11"/>
          </p:nvPr>
        </p:nvSpPr>
        <p:spPr>
          <a:ln/>
        </p:spPr>
        <p:txBody>
          <a:bodyPr/>
          <a:lstStyle>
            <a:lvl1pPr>
              <a:defRPr/>
            </a:lvl1pPr>
          </a:lstStyle>
          <a:p>
            <a:pPr>
              <a:defRPr/>
            </a:pPr>
            <a:r>
              <a:rPr lang="zh-CN" altLang="en-US"/>
              <a:t>智能移动开发</a:t>
            </a:r>
            <a:endParaRPr lang="en-US" altLang="zh-CN"/>
          </a:p>
        </p:txBody>
      </p:sp>
    </p:spTree>
    <p:extLst>
      <p:ext uri="{BB962C8B-B14F-4D97-AF65-F5344CB8AC3E}">
        <p14:creationId xmlns:p14="http://schemas.microsoft.com/office/powerpoint/2010/main" val="144640374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dirty="0" smtClean="0"/>
              <a:t>单击此处编辑母版副标题样式</a:t>
            </a:r>
            <a:endParaRPr lang="zh-CN" altLang="en-US" dirty="0"/>
          </a:p>
        </p:txBody>
      </p:sp>
      <p:sp>
        <p:nvSpPr>
          <p:cNvPr id="4" name="Rectangle 49"/>
          <p:cNvSpPr>
            <a:spLocks noGrp="1" noChangeArrowheads="1"/>
          </p:cNvSpPr>
          <p:nvPr>
            <p:ph type="sldNum" sz="quarter" idx="10"/>
          </p:nvPr>
        </p:nvSpPr>
        <p:spPr>
          <a:ln/>
        </p:spPr>
        <p:txBody>
          <a:bodyPr/>
          <a:lstStyle>
            <a:lvl1pPr>
              <a:defRPr/>
            </a:lvl1pPr>
          </a:lstStyle>
          <a:p>
            <a:pPr>
              <a:defRPr/>
            </a:pPr>
            <a:fld id="{05F43FB4-84D8-413A-B4EA-F708519272CB}" type="slidenum">
              <a:rPr lang="zh-CN" altLang="en-US"/>
              <a:pPr>
                <a:defRPr/>
              </a:pPr>
              <a:t>‹#›</a:t>
            </a:fld>
            <a:endParaRPr lang="en-US" altLang="zh-CN"/>
          </a:p>
        </p:txBody>
      </p:sp>
      <p:sp>
        <p:nvSpPr>
          <p:cNvPr id="5" name="Rectangle 50"/>
          <p:cNvSpPr>
            <a:spLocks noGrp="1" noChangeArrowheads="1"/>
          </p:cNvSpPr>
          <p:nvPr>
            <p:ph type="ftr" sz="quarter" idx="11"/>
          </p:nvPr>
        </p:nvSpPr>
        <p:spPr>
          <a:ln/>
        </p:spPr>
        <p:txBody>
          <a:bodyPr/>
          <a:lstStyle>
            <a:lvl1pPr>
              <a:defRPr/>
            </a:lvl1pPr>
          </a:lstStyle>
          <a:p>
            <a:pPr>
              <a:defRPr/>
            </a:pPr>
            <a:r>
              <a:rPr lang="zh-CN" altLang="en-US"/>
              <a:t>智能移动开发</a:t>
            </a:r>
            <a:endParaRPr lang="en-US" altLang="zh-CN"/>
          </a:p>
        </p:txBody>
      </p:sp>
    </p:spTree>
    <p:extLst>
      <p:ext uri="{BB962C8B-B14F-4D97-AF65-F5344CB8AC3E}">
        <p14:creationId xmlns:p14="http://schemas.microsoft.com/office/powerpoint/2010/main" val="266406619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600"/>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600"/>
            </a:lvl1pPr>
            <a:lvl2pPr>
              <a:defRPr sz="2400"/>
            </a:lvl2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9"/>
          <p:cNvSpPr>
            <a:spLocks noGrp="1" noChangeArrowheads="1"/>
          </p:cNvSpPr>
          <p:nvPr>
            <p:ph type="sldNum" sz="quarter" idx="10"/>
          </p:nvPr>
        </p:nvSpPr>
        <p:spPr>
          <a:ln/>
        </p:spPr>
        <p:txBody>
          <a:bodyPr/>
          <a:lstStyle>
            <a:lvl1pPr>
              <a:defRPr/>
            </a:lvl1pPr>
          </a:lstStyle>
          <a:p>
            <a:pPr>
              <a:defRPr/>
            </a:pPr>
            <a:fld id="{6F7C4194-7CD5-4F71-9783-55D820E573A8}" type="slidenum">
              <a:rPr lang="zh-CN" altLang="en-US"/>
              <a:pPr>
                <a:defRPr/>
              </a:pPr>
              <a:t>‹#›</a:t>
            </a:fld>
            <a:endParaRPr lang="en-US" altLang="zh-CN"/>
          </a:p>
        </p:txBody>
      </p:sp>
      <p:sp>
        <p:nvSpPr>
          <p:cNvPr id="5" name="Rectangle 50"/>
          <p:cNvSpPr>
            <a:spLocks noGrp="1" noChangeArrowheads="1"/>
          </p:cNvSpPr>
          <p:nvPr>
            <p:ph type="ftr" sz="quarter" idx="11"/>
          </p:nvPr>
        </p:nvSpPr>
        <p:spPr>
          <a:ln/>
        </p:spPr>
        <p:txBody>
          <a:bodyPr/>
          <a:lstStyle>
            <a:lvl1pPr>
              <a:defRPr/>
            </a:lvl1pPr>
          </a:lstStyle>
          <a:p>
            <a:pPr>
              <a:defRPr/>
            </a:pPr>
            <a:r>
              <a:rPr lang="zh-CN" altLang="en-US"/>
              <a:t>智能移动开发</a:t>
            </a:r>
            <a:endParaRPr lang="en-US" altLang="zh-CN"/>
          </a:p>
        </p:txBody>
      </p:sp>
    </p:spTree>
    <p:extLst>
      <p:ext uri="{BB962C8B-B14F-4D97-AF65-F5344CB8AC3E}">
        <p14:creationId xmlns:p14="http://schemas.microsoft.com/office/powerpoint/2010/main" val="295262014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9"/>
          <p:cNvSpPr>
            <a:spLocks noGrp="1" noChangeArrowheads="1"/>
          </p:cNvSpPr>
          <p:nvPr>
            <p:ph type="sldNum" sz="quarter" idx="10"/>
          </p:nvPr>
        </p:nvSpPr>
        <p:spPr>
          <a:ln/>
        </p:spPr>
        <p:txBody>
          <a:bodyPr/>
          <a:lstStyle>
            <a:lvl1pPr>
              <a:defRPr/>
            </a:lvl1pPr>
          </a:lstStyle>
          <a:p>
            <a:pPr>
              <a:defRPr/>
            </a:pPr>
            <a:fld id="{01D84339-55D6-478D-B109-700E50263C0F}" type="slidenum">
              <a:rPr lang="zh-CN" altLang="en-US"/>
              <a:pPr>
                <a:defRPr/>
              </a:pPr>
              <a:t>‹#›</a:t>
            </a:fld>
            <a:endParaRPr lang="en-US" altLang="zh-CN"/>
          </a:p>
        </p:txBody>
      </p:sp>
      <p:sp>
        <p:nvSpPr>
          <p:cNvPr id="5" name="Rectangle 50"/>
          <p:cNvSpPr>
            <a:spLocks noGrp="1" noChangeArrowheads="1"/>
          </p:cNvSpPr>
          <p:nvPr>
            <p:ph type="ftr" sz="quarter" idx="11"/>
          </p:nvPr>
        </p:nvSpPr>
        <p:spPr>
          <a:ln/>
        </p:spPr>
        <p:txBody>
          <a:bodyPr/>
          <a:lstStyle>
            <a:lvl1pPr>
              <a:defRPr/>
            </a:lvl1pPr>
          </a:lstStyle>
          <a:p>
            <a:pPr>
              <a:defRPr/>
            </a:pPr>
            <a:r>
              <a:rPr lang="zh-CN" altLang="en-US"/>
              <a:t>智能移动开发</a:t>
            </a:r>
            <a:endParaRPr lang="en-US" altLang="zh-CN"/>
          </a:p>
        </p:txBody>
      </p:sp>
    </p:spTree>
    <p:extLst>
      <p:ext uri="{BB962C8B-B14F-4D97-AF65-F5344CB8AC3E}">
        <p14:creationId xmlns:p14="http://schemas.microsoft.com/office/powerpoint/2010/main" val="130521107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648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9"/>
          <p:cNvSpPr>
            <a:spLocks noGrp="1" noChangeArrowheads="1"/>
          </p:cNvSpPr>
          <p:nvPr>
            <p:ph type="sldNum" sz="quarter" idx="10"/>
          </p:nvPr>
        </p:nvSpPr>
        <p:spPr>
          <a:ln/>
        </p:spPr>
        <p:txBody>
          <a:bodyPr/>
          <a:lstStyle>
            <a:lvl1pPr>
              <a:defRPr/>
            </a:lvl1pPr>
          </a:lstStyle>
          <a:p>
            <a:pPr>
              <a:defRPr/>
            </a:pPr>
            <a:fld id="{19D4B537-080E-4098-B490-60C08DF377DC}" type="slidenum">
              <a:rPr lang="zh-CN" altLang="en-US"/>
              <a:pPr>
                <a:defRPr/>
              </a:pPr>
              <a:t>‹#›</a:t>
            </a:fld>
            <a:endParaRPr lang="en-US" altLang="zh-CN"/>
          </a:p>
        </p:txBody>
      </p:sp>
      <p:sp>
        <p:nvSpPr>
          <p:cNvPr id="6" name="Rectangle 50"/>
          <p:cNvSpPr>
            <a:spLocks noGrp="1" noChangeArrowheads="1"/>
          </p:cNvSpPr>
          <p:nvPr>
            <p:ph type="ftr" sz="quarter" idx="11"/>
          </p:nvPr>
        </p:nvSpPr>
        <p:spPr>
          <a:ln/>
        </p:spPr>
        <p:txBody>
          <a:bodyPr/>
          <a:lstStyle>
            <a:lvl1pPr>
              <a:defRPr/>
            </a:lvl1pPr>
          </a:lstStyle>
          <a:p>
            <a:pPr>
              <a:defRPr/>
            </a:pPr>
            <a:r>
              <a:rPr lang="zh-CN" altLang="en-US"/>
              <a:t>智能移动开发</a:t>
            </a:r>
            <a:endParaRPr lang="en-US" altLang="zh-CN"/>
          </a:p>
        </p:txBody>
      </p:sp>
    </p:spTree>
    <p:extLst>
      <p:ext uri="{BB962C8B-B14F-4D97-AF65-F5344CB8AC3E}">
        <p14:creationId xmlns:p14="http://schemas.microsoft.com/office/powerpoint/2010/main" val="156588509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9"/>
          <p:cNvSpPr>
            <a:spLocks noGrp="1" noChangeArrowheads="1"/>
          </p:cNvSpPr>
          <p:nvPr>
            <p:ph type="sldNum" sz="quarter" idx="10"/>
          </p:nvPr>
        </p:nvSpPr>
        <p:spPr>
          <a:ln/>
        </p:spPr>
        <p:txBody>
          <a:bodyPr/>
          <a:lstStyle>
            <a:lvl1pPr>
              <a:defRPr/>
            </a:lvl1pPr>
          </a:lstStyle>
          <a:p>
            <a:pPr>
              <a:defRPr/>
            </a:pPr>
            <a:fld id="{72E072AF-F3D0-4CE4-9615-A95A2D5E5E28}" type="slidenum">
              <a:rPr lang="zh-CN" altLang="en-US"/>
              <a:pPr>
                <a:defRPr/>
              </a:pPr>
              <a:t>‹#›</a:t>
            </a:fld>
            <a:endParaRPr lang="en-US" altLang="zh-CN"/>
          </a:p>
        </p:txBody>
      </p:sp>
      <p:sp>
        <p:nvSpPr>
          <p:cNvPr id="8" name="Rectangle 50"/>
          <p:cNvSpPr>
            <a:spLocks noGrp="1" noChangeArrowheads="1"/>
          </p:cNvSpPr>
          <p:nvPr>
            <p:ph type="ftr" sz="quarter" idx="11"/>
          </p:nvPr>
        </p:nvSpPr>
        <p:spPr>
          <a:ln/>
        </p:spPr>
        <p:txBody>
          <a:bodyPr/>
          <a:lstStyle>
            <a:lvl1pPr>
              <a:defRPr/>
            </a:lvl1pPr>
          </a:lstStyle>
          <a:p>
            <a:pPr>
              <a:defRPr/>
            </a:pPr>
            <a:r>
              <a:rPr lang="zh-CN" altLang="en-US"/>
              <a:t>智能移动开发</a:t>
            </a:r>
            <a:endParaRPr lang="en-US" altLang="zh-CN"/>
          </a:p>
        </p:txBody>
      </p:sp>
    </p:spTree>
    <p:extLst>
      <p:ext uri="{BB962C8B-B14F-4D97-AF65-F5344CB8AC3E}">
        <p14:creationId xmlns:p14="http://schemas.microsoft.com/office/powerpoint/2010/main" val="111590458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9"/>
          <p:cNvSpPr>
            <a:spLocks noGrp="1" noChangeArrowheads="1"/>
          </p:cNvSpPr>
          <p:nvPr>
            <p:ph type="sldNum" sz="quarter" idx="10"/>
          </p:nvPr>
        </p:nvSpPr>
        <p:spPr>
          <a:ln/>
        </p:spPr>
        <p:txBody>
          <a:bodyPr/>
          <a:lstStyle>
            <a:lvl1pPr>
              <a:defRPr/>
            </a:lvl1pPr>
          </a:lstStyle>
          <a:p>
            <a:pPr>
              <a:defRPr/>
            </a:pPr>
            <a:fld id="{A687DF6A-2B8D-414C-991C-90A3E89F95C5}" type="slidenum">
              <a:rPr lang="zh-CN" altLang="en-US"/>
              <a:pPr>
                <a:defRPr/>
              </a:pPr>
              <a:t>‹#›</a:t>
            </a:fld>
            <a:endParaRPr lang="en-US" altLang="zh-CN"/>
          </a:p>
        </p:txBody>
      </p:sp>
      <p:sp>
        <p:nvSpPr>
          <p:cNvPr id="4" name="Rectangle 50"/>
          <p:cNvSpPr>
            <a:spLocks noGrp="1" noChangeArrowheads="1"/>
          </p:cNvSpPr>
          <p:nvPr>
            <p:ph type="ftr" sz="quarter" idx="11"/>
          </p:nvPr>
        </p:nvSpPr>
        <p:spPr>
          <a:ln/>
        </p:spPr>
        <p:txBody>
          <a:bodyPr/>
          <a:lstStyle>
            <a:lvl1pPr>
              <a:defRPr/>
            </a:lvl1pPr>
          </a:lstStyle>
          <a:p>
            <a:pPr>
              <a:defRPr/>
            </a:pPr>
            <a:r>
              <a:rPr lang="zh-CN" altLang="en-US"/>
              <a:t>智能移动开发</a:t>
            </a:r>
            <a:endParaRPr lang="en-US" altLang="zh-CN"/>
          </a:p>
        </p:txBody>
      </p:sp>
    </p:spTree>
    <p:extLst>
      <p:ext uri="{BB962C8B-B14F-4D97-AF65-F5344CB8AC3E}">
        <p14:creationId xmlns:p14="http://schemas.microsoft.com/office/powerpoint/2010/main" val="383916113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9"/>
          <p:cNvSpPr>
            <a:spLocks noGrp="1" noChangeArrowheads="1"/>
          </p:cNvSpPr>
          <p:nvPr>
            <p:ph type="sldNum" sz="quarter" idx="10"/>
          </p:nvPr>
        </p:nvSpPr>
        <p:spPr>
          <a:ln/>
        </p:spPr>
        <p:txBody>
          <a:bodyPr/>
          <a:lstStyle>
            <a:lvl1pPr>
              <a:defRPr/>
            </a:lvl1pPr>
          </a:lstStyle>
          <a:p>
            <a:pPr>
              <a:defRPr/>
            </a:pPr>
            <a:fld id="{EBCE91B7-EF18-497A-BAB8-27806A2A9F72}" type="slidenum">
              <a:rPr lang="zh-CN" altLang="en-US"/>
              <a:pPr>
                <a:defRPr/>
              </a:pPr>
              <a:t>‹#›</a:t>
            </a:fld>
            <a:endParaRPr lang="en-US" altLang="zh-CN"/>
          </a:p>
        </p:txBody>
      </p:sp>
      <p:sp>
        <p:nvSpPr>
          <p:cNvPr id="3" name="Rectangle 50"/>
          <p:cNvSpPr>
            <a:spLocks noGrp="1" noChangeArrowheads="1"/>
          </p:cNvSpPr>
          <p:nvPr>
            <p:ph type="ftr" sz="quarter" idx="11"/>
          </p:nvPr>
        </p:nvSpPr>
        <p:spPr>
          <a:ln/>
        </p:spPr>
        <p:txBody>
          <a:bodyPr/>
          <a:lstStyle>
            <a:lvl1pPr>
              <a:defRPr/>
            </a:lvl1pPr>
          </a:lstStyle>
          <a:p>
            <a:pPr>
              <a:defRPr/>
            </a:pPr>
            <a:r>
              <a:rPr lang="zh-CN" altLang="en-US"/>
              <a:t>智能移动开发</a:t>
            </a:r>
            <a:endParaRPr lang="en-US" altLang="zh-CN"/>
          </a:p>
        </p:txBody>
      </p:sp>
    </p:spTree>
    <p:extLst>
      <p:ext uri="{BB962C8B-B14F-4D97-AF65-F5344CB8AC3E}">
        <p14:creationId xmlns:p14="http://schemas.microsoft.com/office/powerpoint/2010/main" val="69543281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9"/>
          <p:cNvSpPr>
            <a:spLocks noGrp="1" noChangeArrowheads="1"/>
          </p:cNvSpPr>
          <p:nvPr>
            <p:ph type="sldNum" sz="quarter" idx="10"/>
          </p:nvPr>
        </p:nvSpPr>
        <p:spPr>
          <a:ln/>
        </p:spPr>
        <p:txBody>
          <a:bodyPr/>
          <a:lstStyle>
            <a:lvl1pPr>
              <a:defRPr/>
            </a:lvl1pPr>
          </a:lstStyle>
          <a:p>
            <a:pPr>
              <a:defRPr/>
            </a:pPr>
            <a:fld id="{E7256152-6F3C-43C8-AFF0-27645B787336}" type="slidenum">
              <a:rPr lang="zh-CN" altLang="en-US"/>
              <a:pPr>
                <a:defRPr/>
              </a:pPr>
              <a:t>‹#›</a:t>
            </a:fld>
            <a:endParaRPr lang="en-US" altLang="zh-CN"/>
          </a:p>
        </p:txBody>
      </p:sp>
      <p:sp>
        <p:nvSpPr>
          <p:cNvPr id="6" name="Rectangle 50"/>
          <p:cNvSpPr>
            <a:spLocks noGrp="1" noChangeArrowheads="1"/>
          </p:cNvSpPr>
          <p:nvPr>
            <p:ph type="ftr" sz="quarter" idx="11"/>
          </p:nvPr>
        </p:nvSpPr>
        <p:spPr>
          <a:ln/>
        </p:spPr>
        <p:txBody>
          <a:bodyPr/>
          <a:lstStyle>
            <a:lvl1pPr>
              <a:defRPr/>
            </a:lvl1pPr>
          </a:lstStyle>
          <a:p>
            <a:pPr>
              <a:defRPr/>
            </a:pPr>
            <a:r>
              <a:rPr lang="zh-CN" altLang="en-US"/>
              <a:t>智能移动开发</a:t>
            </a:r>
            <a:endParaRPr lang="en-US" altLang="zh-CN"/>
          </a:p>
        </p:txBody>
      </p:sp>
    </p:spTree>
    <p:extLst>
      <p:ext uri="{BB962C8B-B14F-4D97-AF65-F5344CB8AC3E}">
        <p14:creationId xmlns:p14="http://schemas.microsoft.com/office/powerpoint/2010/main" val="343697181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jpeg"/><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14" cstate="print">
            <a:extLst>
              <a:ext uri="{BEBA8EAE-BF5A-486C-A8C5-ECC9F3942E4B}">
                <a14:imgProps xmlns:a14="http://schemas.microsoft.com/office/drawing/2010/main">
                  <a14:imgLayer r:embed="rId1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1113" y="1"/>
            <a:ext cx="9144000" cy="1268412"/>
          </a:xfrm>
          <a:prstGeom prst="rect">
            <a:avLst/>
          </a:prstGeom>
        </p:spPr>
      </p:pic>
      <p:pic>
        <p:nvPicPr>
          <p:cNvPr id="1026" name="Picture 46" descr="001970607"/>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0" y="5951538"/>
            <a:ext cx="1331913"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Line 2"/>
          <p:cNvSpPr>
            <a:spLocks noChangeShapeType="1"/>
          </p:cNvSpPr>
          <p:nvPr/>
        </p:nvSpPr>
        <p:spPr bwMode="auto">
          <a:xfrm>
            <a:off x="7235825" y="142875"/>
            <a:ext cx="0" cy="1125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8" name="Rectangle 3"/>
          <p:cNvSpPr>
            <a:spLocks noGrp="1" noChangeArrowheads="1"/>
          </p:cNvSpPr>
          <p:nvPr>
            <p:ph type="title"/>
          </p:nvPr>
        </p:nvSpPr>
        <p:spPr bwMode="auto">
          <a:xfrm>
            <a:off x="827583" y="0"/>
            <a:ext cx="6408241"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dirty="0" smtClean="0"/>
              <a:t>单击此处编辑母版标题样式</a:t>
            </a:r>
          </a:p>
        </p:txBody>
      </p:sp>
      <p:sp>
        <p:nvSpPr>
          <p:cNvPr id="1029" name="Rectangle 4"/>
          <p:cNvSpPr>
            <a:spLocks noGrp="1" noChangeArrowheads="1"/>
          </p:cNvSpPr>
          <p:nvPr>
            <p:ph type="body" idx="1"/>
          </p:nvPr>
        </p:nvSpPr>
        <p:spPr bwMode="auto">
          <a:xfrm>
            <a:off x="457200" y="1719263"/>
            <a:ext cx="8229600" cy="441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30" name="Line 40"/>
          <p:cNvSpPr>
            <a:spLocks noChangeShapeType="1"/>
          </p:cNvSpPr>
          <p:nvPr/>
        </p:nvSpPr>
        <p:spPr bwMode="auto">
          <a:xfrm>
            <a:off x="468313" y="6165850"/>
            <a:ext cx="82296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031" name="Picture 48" descr="1007570"/>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7308850" y="142875"/>
            <a:ext cx="1835150" cy="112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3" name="Rectangle 49"/>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1">
                <a:ea typeface="宋体" pitchFamily="2" charset="-122"/>
              </a:defRPr>
            </a:lvl1pPr>
          </a:lstStyle>
          <a:p>
            <a:pPr>
              <a:defRPr/>
            </a:pPr>
            <a:fld id="{6BA5BB53-4403-44C7-83A5-9F6CCA20D239}" type="slidenum">
              <a:rPr lang="zh-CN" altLang="en-US"/>
              <a:pPr>
                <a:defRPr/>
              </a:pPr>
              <a:t>‹#›</a:t>
            </a:fld>
            <a:endParaRPr lang="en-US" altLang="zh-CN"/>
          </a:p>
        </p:txBody>
      </p:sp>
      <p:sp>
        <p:nvSpPr>
          <p:cNvPr id="1074" name="Rectangle 50"/>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itchFamily="2" charset="-122"/>
              </a:defRPr>
            </a:lvl1pPr>
          </a:lstStyle>
          <a:p>
            <a:pPr>
              <a:defRPr/>
            </a:pPr>
            <a:r>
              <a:rPr lang="zh-CN" altLang="en-US"/>
              <a:t>智能移动开发</a:t>
            </a:r>
            <a:endParaRPr lang="en-US" altLang="zh-CN"/>
          </a:p>
        </p:txBody>
      </p:sp>
    </p:spTree>
  </p:cSld>
  <p:clrMap bg1="lt1" tx1="dk1" bg2="lt2" tx2="dk2" accent1="accent1" accent2="accent2" accent3="accent3" accent4="accent4" accent5="accent5" accent6="accent6" hlink="hlink" folHlink="folHlink"/>
  <p:sldLayoutIdLst>
    <p:sldLayoutId id="2147483755"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Lst>
  <p:timing>
    <p:tnLst>
      <p:par>
        <p:cTn id="1" dur="indefinite" restart="never" nodeType="tmRoot"/>
      </p:par>
    </p:tnLst>
  </p:timing>
  <p:hf hdr="0" dt="0"/>
  <p:txStyles>
    <p:titleStyle>
      <a:lvl1pPr algn="l" rtl="0" eaLnBrk="0" fontAlgn="base" hangingPunct="0">
        <a:spcBef>
          <a:spcPct val="0"/>
        </a:spcBef>
        <a:spcAft>
          <a:spcPct val="0"/>
        </a:spcAft>
        <a:defRPr sz="4000" b="1">
          <a:solidFill>
            <a:schemeClr val="tx2"/>
          </a:solidFill>
          <a:latin typeface="+mj-lt"/>
          <a:ea typeface="黑体" pitchFamily="2" charset="-122"/>
          <a:cs typeface="+mj-cs"/>
        </a:defRPr>
      </a:lvl1pPr>
      <a:lvl2pPr algn="l" rtl="0" eaLnBrk="0" fontAlgn="base" hangingPunct="0">
        <a:spcBef>
          <a:spcPct val="0"/>
        </a:spcBef>
        <a:spcAft>
          <a:spcPct val="0"/>
        </a:spcAft>
        <a:defRPr sz="4000" b="1">
          <a:solidFill>
            <a:schemeClr val="tx2"/>
          </a:solidFill>
          <a:latin typeface="Arial" pitchFamily="34" charset="0"/>
          <a:ea typeface="黑体" pitchFamily="2" charset="-122"/>
        </a:defRPr>
      </a:lvl2pPr>
      <a:lvl3pPr algn="l" rtl="0" eaLnBrk="0" fontAlgn="base" hangingPunct="0">
        <a:spcBef>
          <a:spcPct val="0"/>
        </a:spcBef>
        <a:spcAft>
          <a:spcPct val="0"/>
        </a:spcAft>
        <a:defRPr sz="4000" b="1">
          <a:solidFill>
            <a:schemeClr val="tx2"/>
          </a:solidFill>
          <a:latin typeface="Arial" pitchFamily="34" charset="0"/>
          <a:ea typeface="黑体" pitchFamily="2" charset="-122"/>
        </a:defRPr>
      </a:lvl3pPr>
      <a:lvl4pPr algn="l" rtl="0" eaLnBrk="0" fontAlgn="base" hangingPunct="0">
        <a:spcBef>
          <a:spcPct val="0"/>
        </a:spcBef>
        <a:spcAft>
          <a:spcPct val="0"/>
        </a:spcAft>
        <a:defRPr sz="4000" b="1">
          <a:solidFill>
            <a:schemeClr val="tx2"/>
          </a:solidFill>
          <a:latin typeface="Arial" pitchFamily="34" charset="0"/>
          <a:ea typeface="黑体" pitchFamily="2" charset="-122"/>
        </a:defRPr>
      </a:lvl4pPr>
      <a:lvl5pPr algn="l" rtl="0" eaLnBrk="0" fontAlgn="base" hangingPunct="0">
        <a:spcBef>
          <a:spcPct val="0"/>
        </a:spcBef>
        <a:spcAft>
          <a:spcPct val="0"/>
        </a:spcAft>
        <a:defRPr sz="4000" b="1">
          <a:solidFill>
            <a:schemeClr val="tx2"/>
          </a:solidFill>
          <a:latin typeface="Arial" pitchFamily="34" charset="0"/>
          <a:ea typeface="黑体" pitchFamily="2" charset="-122"/>
        </a:defRPr>
      </a:lvl5pPr>
      <a:lvl6pPr marL="457200" algn="l" rtl="0" eaLnBrk="0" fontAlgn="base" hangingPunct="0">
        <a:spcBef>
          <a:spcPct val="0"/>
        </a:spcBef>
        <a:spcAft>
          <a:spcPct val="0"/>
        </a:spcAft>
        <a:defRPr sz="4000" b="1">
          <a:solidFill>
            <a:schemeClr val="tx2"/>
          </a:solidFill>
          <a:latin typeface="Arial" pitchFamily="34" charset="0"/>
          <a:ea typeface="微软雅黑" pitchFamily="34" charset="-122"/>
        </a:defRPr>
      </a:lvl6pPr>
      <a:lvl7pPr marL="914400" algn="l" rtl="0" eaLnBrk="0" fontAlgn="base" hangingPunct="0">
        <a:spcBef>
          <a:spcPct val="0"/>
        </a:spcBef>
        <a:spcAft>
          <a:spcPct val="0"/>
        </a:spcAft>
        <a:defRPr sz="4000" b="1">
          <a:solidFill>
            <a:schemeClr val="tx2"/>
          </a:solidFill>
          <a:latin typeface="Arial" pitchFamily="34" charset="0"/>
          <a:ea typeface="微软雅黑" pitchFamily="34" charset="-122"/>
        </a:defRPr>
      </a:lvl7pPr>
      <a:lvl8pPr marL="1371600" algn="l" rtl="0" eaLnBrk="0" fontAlgn="base" hangingPunct="0">
        <a:spcBef>
          <a:spcPct val="0"/>
        </a:spcBef>
        <a:spcAft>
          <a:spcPct val="0"/>
        </a:spcAft>
        <a:defRPr sz="4000" b="1">
          <a:solidFill>
            <a:schemeClr val="tx2"/>
          </a:solidFill>
          <a:latin typeface="Arial" pitchFamily="34" charset="0"/>
          <a:ea typeface="微软雅黑" pitchFamily="34" charset="-122"/>
        </a:defRPr>
      </a:lvl8pPr>
      <a:lvl9pPr marL="1828800" algn="l" rtl="0" eaLnBrk="0" fontAlgn="base" hangingPunct="0">
        <a:spcBef>
          <a:spcPct val="0"/>
        </a:spcBef>
        <a:spcAft>
          <a:spcPct val="0"/>
        </a:spcAft>
        <a:defRPr sz="4000" b="1">
          <a:solidFill>
            <a:schemeClr val="tx2"/>
          </a:solidFill>
          <a:latin typeface="Arial" pitchFamily="34" charset="0"/>
          <a:ea typeface="微软雅黑" pitchFamily="34" charset="-122"/>
        </a:defRPr>
      </a:lvl9pPr>
    </p:titleStyle>
    <p:bodyStyle>
      <a:lvl1pPr marL="342900" indent="-342900" algn="l" rtl="0" eaLnBrk="0" fontAlgn="base" hangingPunct="0">
        <a:lnSpc>
          <a:spcPct val="110000"/>
        </a:lnSpc>
        <a:spcBef>
          <a:spcPct val="25000"/>
        </a:spcBef>
        <a:spcAft>
          <a:spcPct val="0"/>
        </a:spcAft>
        <a:buClr>
          <a:schemeClr val="tx2"/>
        </a:buClr>
        <a:buSzPct val="70000"/>
        <a:buFont typeface="Wingdings" pitchFamily="2" charset="2"/>
        <a:buChar char="l"/>
        <a:defRPr sz="3000" b="1">
          <a:solidFill>
            <a:schemeClr val="tx1"/>
          </a:solidFill>
          <a:latin typeface="+mn-lt"/>
          <a:ea typeface="黑体" pitchFamily="2" charset="-122"/>
          <a:cs typeface="+mn-cs"/>
        </a:defRPr>
      </a:lvl1pPr>
      <a:lvl2pPr marL="692150" indent="-347663" algn="l" rtl="0" eaLnBrk="0" fontAlgn="base" hangingPunct="0">
        <a:lnSpc>
          <a:spcPct val="110000"/>
        </a:lnSpc>
        <a:spcBef>
          <a:spcPct val="25000"/>
        </a:spcBef>
        <a:spcAft>
          <a:spcPct val="0"/>
        </a:spcAft>
        <a:buClr>
          <a:schemeClr val="accent2"/>
        </a:buClr>
        <a:buSzPct val="70000"/>
        <a:buFont typeface="Wingdings" pitchFamily="2" charset="2"/>
        <a:buChar char="l"/>
        <a:defRPr sz="2600" b="1">
          <a:solidFill>
            <a:schemeClr val="tx1"/>
          </a:solidFill>
          <a:latin typeface="+mn-lt"/>
          <a:ea typeface="黑体" pitchFamily="2" charset="-122"/>
        </a:defRPr>
      </a:lvl2pPr>
      <a:lvl3pPr marL="987425" indent="-293688" algn="l" rtl="0" eaLnBrk="0" fontAlgn="base" hangingPunct="0">
        <a:lnSpc>
          <a:spcPct val="110000"/>
        </a:lnSpc>
        <a:spcBef>
          <a:spcPct val="25000"/>
        </a:spcBef>
        <a:spcAft>
          <a:spcPct val="0"/>
        </a:spcAft>
        <a:buClr>
          <a:schemeClr val="accent1"/>
        </a:buClr>
        <a:buSzPct val="70000"/>
        <a:buFont typeface="Wingdings" pitchFamily="2" charset="2"/>
        <a:buChar char="l"/>
        <a:defRPr sz="2200" b="1">
          <a:solidFill>
            <a:schemeClr val="tx1"/>
          </a:solidFill>
          <a:latin typeface="+mn-lt"/>
          <a:ea typeface="黑体" pitchFamily="2" charset="-122"/>
        </a:defRPr>
      </a:lvl3pPr>
      <a:lvl4pPr marL="1281113" indent="-292100" algn="l" rtl="0" eaLnBrk="0" fontAlgn="base" hangingPunct="0">
        <a:lnSpc>
          <a:spcPct val="110000"/>
        </a:lnSpc>
        <a:spcBef>
          <a:spcPct val="25000"/>
        </a:spcBef>
        <a:spcAft>
          <a:spcPct val="0"/>
        </a:spcAft>
        <a:buClr>
          <a:schemeClr val="tx2"/>
        </a:buClr>
        <a:buSzPct val="75000"/>
        <a:buFont typeface="Wingdings" pitchFamily="2" charset="2"/>
        <a:buChar char="§"/>
        <a:defRPr sz="2000" b="1">
          <a:solidFill>
            <a:schemeClr val="tx1"/>
          </a:solidFill>
          <a:latin typeface="+mn-lt"/>
          <a:ea typeface="黑体" pitchFamily="2" charset="-122"/>
        </a:defRPr>
      </a:lvl4pPr>
      <a:lvl5pPr marL="1598613" indent="-315913" algn="l" rtl="0" eaLnBrk="0" fontAlgn="base" hangingPunct="0">
        <a:lnSpc>
          <a:spcPct val="110000"/>
        </a:lnSpc>
        <a:spcBef>
          <a:spcPct val="25000"/>
        </a:spcBef>
        <a:spcAft>
          <a:spcPct val="0"/>
        </a:spcAft>
        <a:buClr>
          <a:schemeClr val="folHlink"/>
        </a:buClr>
        <a:buSzPct val="80000"/>
        <a:buFont typeface="Wingdings" pitchFamily="2" charset="2"/>
        <a:buChar char="§"/>
        <a:defRPr sz="2000" b="1">
          <a:solidFill>
            <a:schemeClr val="tx1"/>
          </a:solidFill>
          <a:latin typeface="+mn-lt"/>
          <a:ea typeface="黑体" pitchFamily="2" charset="-122"/>
        </a:defRPr>
      </a:lvl5pPr>
      <a:lvl6pPr marL="2055813" indent="-315913" algn="l" rtl="0" eaLnBrk="0" fontAlgn="base" hangingPunct="0">
        <a:lnSpc>
          <a:spcPct val="110000"/>
        </a:lnSpc>
        <a:spcBef>
          <a:spcPct val="25000"/>
        </a:spcBef>
        <a:spcAft>
          <a:spcPct val="0"/>
        </a:spcAft>
        <a:buClr>
          <a:schemeClr val="folHlink"/>
        </a:buClr>
        <a:buSzPct val="80000"/>
        <a:buFont typeface="Wingdings" pitchFamily="2" charset="2"/>
        <a:buChar char="§"/>
        <a:defRPr sz="2000">
          <a:solidFill>
            <a:schemeClr val="tx1"/>
          </a:solidFill>
          <a:latin typeface="+mn-lt"/>
          <a:ea typeface="宋体" pitchFamily="2" charset="-122"/>
        </a:defRPr>
      </a:lvl6pPr>
      <a:lvl7pPr marL="2513013" indent="-315913" algn="l" rtl="0" eaLnBrk="0" fontAlgn="base" hangingPunct="0">
        <a:lnSpc>
          <a:spcPct val="110000"/>
        </a:lnSpc>
        <a:spcBef>
          <a:spcPct val="25000"/>
        </a:spcBef>
        <a:spcAft>
          <a:spcPct val="0"/>
        </a:spcAft>
        <a:buClr>
          <a:schemeClr val="folHlink"/>
        </a:buClr>
        <a:buSzPct val="80000"/>
        <a:buFont typeface="Wingdings" pitchFamily="2" charset="2"/>
        <a:buChar char="§"/>
        <a:defRPr sz="2000">
          <a:solidFill>
            <a:schemeClr val="tx1"/>
          </a:solidFill>
          <a:latin typeface="+mn-lt"/>
          <a:ea typeface="宋体" pitchFamily="2" charset="-122"/>
        </a:defRPr>
      </a:lvl7pPr>
      <a:lvl8pPr marL="2970213" indent="-315913" algn="l" rtl="0" eaLnBrk="0" fontAlgn="base" hangingPunct="0">
        <a:lnSpc>
          <a:spcPct val="110000"/>
        </a:lnSpc>
        <a:spcBef>
          <a:spcPct val="25000"/>
        </a:spcBef>
        <a:spcAft>
          <a:spcPct val="0"/>
        </a:spcAft>
        <a:buClr>
          <a:schemeClr val="folHlink"/>
        </a:buClr>
        <a:buSzPct val="80000"/>
        <a:buFont typeface="Wingdings" pitchFamily="2" charset="2"/>
        <a:buChar char="§"/>
        <a:defRPr sz="2000">
          <a:solidFill>
            <a:schemeClr val="tx1"/>
          </a:solidFill>
          <a:latin typeface="+mn-lt"/>
          <a:ea typeface="宋体" pitchFamily="2" charset="-122"/>
        </a:defRPr>
      </a:lvl8pPr>
      <a:lvl9pPr marL="3427413" indent="-315913" algn="l" rtl="0" eaLnBrk="0" fontAlgn="base" hangingPunct="0">
        <a:lnSpc>
          <a:spcPct val="110000"/>
        </a:lnSpc>
        <a:spcBef>
          <a:spcPct val="25000"/>
        </a:spcBef>
        <a:spcAft>
          <a:spcPct val="0"/>
        </a:spcAft>
        <a:buClr>
          <a:schemeClr val="folHlink"/>
        </a:buClr>
        <a:buSzPct val="80000"/>
        <a:buFont typeface="Wingdings" pitchFamily="2" charset="2"/>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http://news.cdbest.net/batch.download.php?aid=415"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3.xml"/><Relationship Id="rId5" Type="http://schemas.openxmlformats.org/officeDocument/2006/relationships/image" Target="../media/image8.jpeg"/><Relationship Id="rId4" Type="http://schemas.openxmlformats.org/officeDocument/2006/relationships/hyperlink" Target="http://wapedia.mobi/zhsimp/File:IPhonehomescreen.PNG"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hyperlink" Target="http://developer.android.com/" TargetMode="External"/><Relationship Id="rId2" Type="http://schemas.openxmlformats.org/officeDocument/2006/relationships/hyperlink" Target="https://developer.apple.com/" TargetMode="External"/><Relationship Id="rId1" Type="http://schemas.openxmlformats.org/officeDocument/2006/relationships/slideLayout" Target="../slideLayouts/slideLayout3.xml"/><Relationship Id="rId4" Type="http://schemas.openxmlformats.org/officeDocument/2006/relationships/hyperlink" Target="http://dev.windowsphone.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p:txBody>
          <a:bodyPr/>
          <a:lstStyle/>
          <a:p>
            <a:r>
              <a:rPr lang="zh-CN" altLang="en-US" dirty="0" smtClean="0"/>
              <a:t>移动计算</a:t>
            </a:r>
            <a:endParaRPr lang="zh-CN" altLang="en-US" dirty="0"/>
          </a:p>
        </p:txBody>
      </p:sp>
      <p:sp>
        <p:nvSpPr>
          <p:cNvPr id="4099" name="Rectangle 3"/>
          <p:cNvSpPr>
            <a:spLocks noGrp="1" noChangeArrowheads="1"/>
          </p:cNvSpPr>
          <p:nvPr>
            <p:ph type="subTitle" idx="1"/>
          </p:nvPr>
        </p:nvSpPr>
        <p:spPr/>
        <p:txBody>
          <a:bodyPr/>
          <a:lstStyle/>
          <a:p>
            <a:r>
              <a:rPr lang="zh-CN" altLang="en-US" dirty="0" smtClean="0"/>
              <a:t>计算机概论</a:t>
            </a:r>
            <a:endParaRPr lang="zh-CN" altLang="en-US" dirty="0"/>
          </a:p>
        </p:txBody>
      </p:sp>
      <p:sp>
        <p:nvSpPr>
          <p:cNvPr id="2" name="TextBox 1"/>
          <p:cNvSpPr txBox="1"/>
          <p:nvPr/>
        </p:nvSpPr>
        <p:spPr>
          <a:xfrm>
            <a:off x="1691680" y="6289102"/>
            <a:ext cx="6984776" cy="430887"/>
          </a:xfrm>
          <a:prstGeom prst="rect">
            <a:avLst/>
          </a:prstGeom>
          <a:noFill/>
        </p:spPr>
        <p:txBody>
          <a:bodyPr wrap="square" rtlCol="0">
            <a:spAutoFit/>
          </a:bodyPr>
          <a:lstStyle/>
          <a:p>
            <a:r>
              <a:rPr lang="zh-CN" altLang="en-US" sz="2200" dirty="0" smtClean="0">
                <a:latin typeface="隶书" pitchFamily="49" charset="-122"/>
                <a:ea typeface="隶书" pitchFamily="49" charset="-122"/>
              </a:rPr>
              <a:t>师文轩，</a:t>
            </a:r>
            <a:r>
              <a:rPr lang="en-US" altLang="zh-CN" sz="2200" dirty="0" smtClean="0">
                <a:latin typeface="隶书" pitchFamily="49" charset="-122"/>
                <a:ea typeface="隶书" pitchFamily="49" charset="-122"/>
              </a:rPr>
              <a:t>13920561100</a:t>
            </a:r>
            <a:r>
              <a:rPr lang="zh-CN" altLang="en-US" sz="2200" dirty="0" smtClean="0">
                <a:latin typeface="隶书" pitchFamily="49" charset="-122"/>
                <a:ea typeface="隶书" pitchFamily="49" charset="-122"/>
              </a:rPr>
              <a:t>，</a:t>
            </a:r>
            <a:r>
              <a:rPr lang="en-US" altLang="zh-CN" sz="2200" dirty="0" smtClean="0">
                <a:latin typeface="隶书" pitchFamily="49" charset="-122"/>
                <a:ea typeface="隶书" pitchFamily="49" charset="-122"/>
              </a:rPr>
              <a:t>shiwenxuan2003@hotmail.com</a:t>
            </a:r>
            <a:endParaRPr lang="zh-CN" altLang="en-US" sz="2200" dirty="0">
              <a:latin typeface="隶书" pitchFamily="49" charset="-122"/>
              <a:ea typeface="隶书" pitchFamily="49"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Windows</a:t>
            </a:r>
            <a:endParaRPr lang="zh-CN" altLang="en-US" dirty="0"/>
          </a:p>
        </p:txBody>
      </p:sp>
      <p:sp>
        <p:nvSpPr>
          <p:cNvPr id="3" name="内容占位符 2"/>
          <p:cNvSpPr>
            <a:spLocks noGrp="1"/>
          </p:cNvSpPr>
          <p:nvPr>
            <p:ph idx="1"/>
          </p:nvPr>
        </p:nvSpPr>
        <p:spPr/>
        <p:txBody>
          <a:bodyPr/>
          <a:lstStyle/>
          <a:p>
            <a:pPr lvl="1"/>
            <a:r>
              <a:rPr lang="en-US" altLang="zh-CN" sz="2400" dirty="0" smtClean="0"/>
              <a:t>Windows </a:t>
            </a:r>
            <a:r>
              <a:rPr lang="zh-CN" altLang="en-US" sz="2400" dirty="0" smtClean="0"/>
              <a:t>应用开发</a:t>
            </a:r>
            <a:endParaRPr lang="en-US" altLang="zh-CN" sz="2400" dirty="0" smtClean="0"/>
          </a:p>
          <a:p>
            <a:pPr lvl="2"/>
            <a:r>
              <a:rPr lang="en-US" altLang="zh-CN" sz="1800" dirty="0"/>
              <a:t>Windows </a:t>
            </a:r>
            <a:r>
              <a:rPr lang="en-US" altLang="zh-CN" sz="1800" dirty="0" smtClean="0"/>
              <a:t>10</a:t>
            </a:r>
          </a:p>
          <a:p>
            <a:pPr lvl="2"/>
            <a:r>
              <a:rPr lang="en-US" altLang="zh-CN" sz="1800" dirty="0" smtClean="0"/>
              <a:t>Visual </a:t>
            </a:r>
            <a:r>
              <a:rPr lang="en-US" altLang="zh-CN" sz="1800" dirty="0"/>
              <a:t>Studio </a:t>
            </a:r>
            <a:endParaRPr lang="en-US" altLang="zh-CN" sz="1800" dirty="0" smtClean="0"/>
          </a:p>
          <a:p>
            <a:pPr lvl="2"/>
            <a:r>
              <a:rPr lang="en-US" altLang="zh-CN" sz="1800" dirty="0"/>
              <a:t>Windows </a:t>
            </a:r>
            <a:r>
              <a:rPr lang="zh-CN" altLang="en-US" sz="1800" dirty="0"/>
              <a:t>驱动程序工具包 </a:t>
            </a:r>
            <a:r>
              <a:rPr lang="en-US" altLang="zh-CN" sz="1800" dirty="0"/>
              <a:t>(WDK)</a:t>
            </a:r>
            <a:endParaRPr lang="zh-CN" altLang="en-US" dirty="0"/>
          </a:p>
        </p:txBody>
      </p:sp>
      <p:sp>
        <p:nvSpPr>
          <p:cNvPr id="4" name="灯片编号占位符 3"/>
          <p:cNvSpPr>
            <a:spLocks noGrp="1"/>
          </p:cNvSpPr>
          <p:nvPr>
            <p:ph type="sldNum" sz="quarter" idx="10"/>
          </p:nvPr>
        </p:nvSpPr>
        <p:spPr/>
        <p:txBody>
          <a:bodyPr/>
          <a:lstStyle/>
          <a:p>
            <a:pPr>
              <a:defRPr/>
            </a:pPr>
            <a:fld id="{6F7C4194-7CD5-4F71-9783-55D820E573A8}" type="slidenum">
              <a:rPr lang="zh-CN" altLang="en-US" smtClean="0"/>
              <a:pPr>
                <a:defRPr/>
              </a:pPr>
              <a:t>10</a:t>
            </a:fld>
            <a:endParaRPr lang="en-US" altLang="zh-CN"/>
          </a:p>
        </p:txBody>
      </p:sp>
      <p:sp>
        <p:nvSpPr>
          <p:cNvPr id="5" name="页脚占位符 4"/>
          <p:cNvSpPr>
            <a:spLocks noGrp="1"/>
          </p:cNvSpPr>
          <p:nvPr>
            <p:ph type="ftr" sz="quarter" idx="11"/>
          </p:nvPr>
        </p:nvSpPr>
        <p:spPr/>
        <p:txBody>
          <a:bodyPr/>
          <a:lstStyle/>
          <a:p>
            <a:pPr>
              <a:defRPr/>
            </a:pPr>
            <a:r>
              <a:rPr lang="zh-CN" altLang="en-US" smtClean="0"/>
              <a:t>智能移动开发</a:t>
            </a:r>
            <a:endParaRPr lang="en-US" altLang="zh-CN"/>
          </a:p>
        </p:txBody>
      </p:sp>
      <p:pic>
        <p:nvPicPr>
          <p:cNvPr id="3074" name="Picture 2" descr="Windows App Stud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3573016"/>
            <a:ext cx="5486400" cy="255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5083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9"/>
          <p:cNvSpPr>
            <a:spLocks noGrp="1" noChangeArrowheads="1"/>
          </p:cNvSpPr>
          <p:nvPr>
            <p:ph type="sldNum" sz="quarter" idx="10"/>
          </p:nvPr>
        </p:nvSpPr>
        <p:spPr>
          <a:noFill/>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45D42266-5F45-4EB5-9AE9-EB8D52DDF6E8}" type="slidenum">
              <a:rPr lang="zh-CN" altLang="en-US" smtClean="0"/>
              <a:pPr eaLnBrk="1" hangingPunct="1"/>
              <a:t>11</a:t>
            </a:fld>
            <a:endParaRPr lang="en-US" altLang="zh-CN" smtClean="0"/>
          </a:p>
        </p:txBody>
      </p:sp>
      <p:sp>
        <p:nvSpPr>
          <p:cNvPr id="7171" name="Rectangle 50"/>
          <p:cNvSpPr>
            <a:spLocks noGrp="1" noChangeArrowheads="1"/>
          </p:cNvSpPr>
          <p:nvPr>
            <p:ph type="ftr" sz="quarter" idx="11"/>
          </p:nvPr>
        </p:nvSpPr>
        <p:spPr>
          <a:noFill/>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mtClean="0"/>
              <a:t>智能移动开发</a:t>
            </a:r>
            <a:endParaRPr lang="en-US" altLang="zh-CN" smtClean="0"/>
          </a:p>
        </p:txBody>
      </p:sp>
      <p:sp>
        <p:nvSpPr>
          <p:cNvPr id="7172" name="Rectangle 2"/>
          <p:cNvSpPr>
            <a:spLocks noGrp="1" noChangeArrowheads="1"/>
          </p:cNvSpPr>
          <p:nvPr>
            <p:ph type="title"/>
          </p:nvPr>
        </p:nvSpPr>
        <p:spPr/>
        <p:txBody>
          <a:bodyPr/>
          <a:lstStyle/>
          <a:p>
            <a:r>
              <a:rPr lang="en-US" altLang="zh-CN" dirty="0" smtClean="0"/>
              <a:t>BlackBerry</a:t>
            </a:r>
          </a:p>
        </p:txBody>
      </p:sp>
      <p:sp>
        <p:nvSpPr>
          <p:cNvPr id="7173" name="Rectangle 3"/>
          <p:cNvSpPr>
            <a:spLocks noGrp="1" noChangeArrowheads="1"/>
          </p:cNvSpPr>
          <p:nvPr>
            <p:ph type="body" idx="1"/>
          </p:nvPr>
        </p:nvSpPr>
        <p:spPr/>
        <p:txBody>
          <a:bodyPr/>
          <a:lstStyle/>
          <a:p>
            <a:r>
              <a:rPr lang="zh-CN" altLang="en-US" dirty="0" smtClean="0"/>
              <a:t>加拿大</a:t>
            </a:r>
            <a:r>
              <a:rPr lang="en-US" altLang="zh-CN" dirty="0"/>
              <a:t>Research In Motion</a:t>
            </a:r>
            <a:r>
              <a:rPr lang="zh-CN" altLang="en-US" dirty="0"/>
              <a:t>（</a:t>
            </a:r>
            <a:r>
              <a:rPr lang="en-US" altLang="zh-CN" dirty="0"/>
              <a:t>RIM</a:t>
            </a:r>
            <a:r>
              <a:rPr lang="zh-CN" altLang="en-US" dirty="0"/>
              <a:t>）</a:t>
            </a:r>
            <a:r>
              <a:rPr lang="zh-CN" altLang="en-US" dirty="0" smtClean="0"/>
              <a:t>公司智能</a:t>
            </a:r>
            <a:r>
              <a:rPr lang="zh-CN" altLang="en-US" dirty="0"/>
              <a:t>手机专用的</a:t>
            </a:r>
            <a:r>
              <a:rPr lang="zh-CN" altLang="en-US" dirty="0" smtClean="0"/>
              <a:t>操作系统，主</a:t>
            </a:r>
            <a:r>
              <a:rPr lang="zh-CN" altLang="en-US" dirty="0"/>
              <a:t>推</a:t>
            </a:r>
            <a:r>
              <a:rPr lang="en-US" altLang="zh-CN" dirty="0"/>
              <a:t>Push Mail</a:t>
            </a:r>
            <a:r>
              <a:rPr lang="zh-CN" altLang="en-US" dirty="0"/>
              <a:t>和企业级</a:t>
            </a:r>
            <a:r>
              <a:rPr lang="zh-CN" altLang="en-US" dirty="0" smtClean="0"/>
              <a:t>应用。</a:t>
            </a:r>
            <a:endParaRPr lang="en-US" altLang="zh-CN" dirty="0" smtClean="0"/>
          </a:p>
          <a:p>
            <a:r>
              <a:rPr lang="en-US" altLang="zh-CN" dirty="0"/>
              <a:t>2013</a:t>
            </a:r>
            <a:r>
              <a:rPr lang="zh-CN" altLang="en-US" dirty="0"/>
              <a:t>年</a:t>
            </a:r>
            <a:r>
              <a:rPr lang="en-US" altLang="zh-CN" dirty="0"/>
              <a:t>1</a:t>
            </a:r>
            <a:r>
              <a:rPr lang="zh-CN" altLang="en-US" dirty="0"/>
              <a:t>月</a:t>
            </a:r>
            <a:r>
              <a:rPr lang="en-US" altLang="zh-CN" dirty="0"/>
              <a:t>30</a:t>
            </a:r>
            <a:r>
              <a:rPr lang="zh-CN" altLang="en-US" dirty="0"/>
              <a:t>日，</a:t>
            </a:r>
            <a:r>
              <a:rPr lang="en-US" altLang="zh-CN" dirty="0"/>
              <a:t>RIM</a:t>
            </a:r>
            <a:r>
              <a:rPr lang="zh-CN" altLang="en-US" dirty="0"/>
              <a:t>公司在美国纽约召开发布会，宣布</a:t>
            </a:r>
            <a:r>
              <a:rPr lang="en-US" altLang="zh-CN" dirty="0"/>
              <a:t>RIM</a:t>
            </a:r>
            <a:r>
              <a:rPr lang="zh-CN" altLang="en-US" dirty="0"/>
              <a:t>正式更名为</a:t>
            </a:r>
            <a:r>
              <a:rPr lang="en-US" altLang="zh-CN" dirty="0"/>
              <a:t>BlackBerry</a:t>
            </a:r>
            <a:r>
              <a:rPr lang="zh-CN" altLang="en-US" dirty="0"/>
              <a:t>。</a:t>
            </a:r>
            <a:endParaRPr lang="zh-CN" altLang="en-US" dirty="0" smtClean="0"/>
          </a:p>
        </p:txBody>
      </p:sp>
      <p:pic>
        <p:nvPicPr>
          <p:cNvPr id="7174" name="Picture 4" descr="http://cdn.thetechjournal.com/wp-content/uploads/2010/07/blackberry-tab.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1760" y="3749524"/>
            <a:ext cx="3960440" cy="2922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23714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BlackBerry</a:t>
            </a:r>
            <a:endParaRPr lang="zh-CN" altLang="en-US" dirty="0"/>
          </a:p>
        </p:txBody>
      </p:sp>
      <p:sp>
        <p:nvSpPr>
          <p:cNvPr id="3" name="内容占位符 2"/>
          <p:cNvSpPr>
            <a:spLocks noGrp="1"/>
          </p:cNvSpPr>
          <p:nvPr>
            <p:ph idx="1"/>
          </p:nvPr>
        </p:nvSpPr>
        <p:spPr/>
        <p:txBody>
          <a:bodyPr/>
          <a:lstStyle/>
          <a:p>
            <a:pPr lvl="1"/>
            <a:r>
              <a:rPr lang="en-US" altLang="zh-CN" dirty="0" smtClean="0"/>
              <a:t>BlackBerry</a:t>
            </a:r>
            <a:r>
              <a:rPr lang="zh-CN" altLang="en-US" dirty="0" smtClean="0"/>
              <a:t>应用开发</a:t>
            </a:r>
            <a:endParaRPr lang="en-US" altLang="zh-CN" dirty="0" smtClean="0"/>
          </a:p>
          <a:p>
            <a:pPr lvl="2"/>
            <a:r>
              <a:rPr lang="en-US" altLang="zh-CN" dirty="0" smtClean="0"/>
              <a:t>HTML5</a:t>
            </a:r>
          </a:p>
          <a:p>
            <a:pPr lvl="2"/>
            <a:r>
              <a:rPr lang="en-US" altLang="zh-CN" dirty="0" smtClean="0"/>
              <a:t>Adobe Air</a:t>
            </a:r>
          </a:p>
          <a:p>
            <a:pPr lvl="2"/>
            <a:r>
              <a:rPr lang="en-US" altLang="zh-CN" dirty="0" smtClean="0"/>
              <a:t>C/C++</a:t>
            </a:r>
          </a:p>
          <a:p>
            <a:pPr lvl="2"/>
            <a:r>
              <a:rPr lang="en-US" altLang="zh-CN" dirty="0"/>
              <a:t>Android converter</a:t>
            </a:r>
            <a:endParaRPr lang="zh-CN" altLang="en-US" dirty="0"/>
          </a:p>
        </p:txBody>
      </p:sp>
      <p:sp>
        <p:nvSpPr>
          <p:cNvPr id="4" name="灯片编号占位符 3"/>
          <p:cNvSpPr>
            <a:spLocks noGrp="1"/>
          </p:cNvSpPr>
          <p:nvPr>
            <p:ph type="sldNum" sz="quarter" idx="10"/>
          </p:nvPr>
        </p:nvSpPr>
        <p:spPr/>
        <p:txBody>
          <a:bodyPr/>
          <a:lstStyle/>
          <a:p>
            <a:pPr>
              <a:defRPr/>
            </a:pPr>
            <a:fld id="{6F7C4194-7CD5-4F71-9783-55D820E573A8}" type="slidenum">
              <a:rPr lang="zh-CN" altLang="en-US" smtClean="0"/>
              <a:pPr>
                <a:defRPr/>
              </a:pPr>
              <a:t>12</a:t>
            </a:fld>
            <a:endParaRPr lang="en-US" altLang="zh-CN"/>
          </a:p>
        </p:txBody>
      </p:sp>
      <p:sp>
        <p:nvSpPr>
          <p:cNvPr id="5" name="页脚占位符 4"/>
          <p:cNvSpPr>
            <a:spLocks noGrp="1"/>
          </p:cNvSpPr>
          <p:nvPr>
            <p:ph type="ftr" sz="quarter" idx="11"/>
          </p:nvPr>
        </p:nvSpPr>
        <p:spPr/>
        <p:txBody>
          <a:bodyPr/>
          <a:lstStyle/>
          <a:p>
            <a:pPr>
              <a:defRPr/>
            </a:pPr>
            <a:r>
              <a:rPr lang="zh-CN" altLang="en-US" smtClean="0"/>
              <a:t>智能移动开发</a:t>
            </a:r>
            <a:endParaRPr lang="en-US" altLang="zh-CN"/>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4048" y="1862137"/>
            <a:ext cx="3354313" cy="4102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31599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p:txBody>
          <a:bodyPr/>
          <a:lstStyle/>
          <a:p>
            <a:r>
              <a:rPr lang="en-US" altLang="zh-CN" dirty="0"/>
              <a:t>Symbian</a:t>
            </a:r>
            <a:endParaRPr lang="zh-CN" altLang="en-US" dirty="0" smtClean="0"/>
          </a:p>
        </p:txBody>
      </p:sp>
      <p:sp>
        <p:nvSpPr>
          <p:cNvPr id="11267" name="内容占位符 2"/>
          <p:cNvSpPr>
            <a:spLocks noGrp="1"/>
          </p:cNvSpPr>
          <p:nvPr>
            <p:ph idx="1"/>
          </p:nvPr>
        </p:nvSpPr>
        <p:spPr/>
        <p:txBody>
          <a:bodyPr/>
          <a:lstStyle/>
          <a:p>
            <a:r>
              <a:rPr lang="en-US" altLang="zh-CN" dirty="0" smtClean="0"/>
              <a:t>Symbian</a:t>
            </a:r>
            <a:r>
              <a:rPr lang="zh-CN" altLang="en-US" dirty="0"/>
              <a:t>系统是塞班公司为手机而设计的</a:t>
            </a:r>
            <a:r>
              <a:rPr lang="zh-CN" altLang="en-US" dirty="0" smtClean="0"/>
              <a:t>操作系统；</a:t>
            </a:r>
            <a:endParaRPr lang="en-US" altLang="zh-CN" dirty="0" smtClean="0"/>
          </a:p>
          <a:p>
            <a:r>
              <a:rPr lang="en-US" altLang="zh-CN" dirty="0" smtClean="0"/>
              <a:t>2008</a:t>
            </a:r>
            <a:r>
              <a:rPr lang="zh-CN" altLang="en-US" dirty="0"/>
              <a:t>年</a:t>
            </a:r>
            <a:r>
              <a:rPr lang="en-US" altLang="zh-CN" dirty="0"/>
              <a:t>12</a:t>
            </a:r>
            <a:r>
              <a:rPr lang="zh-CN" altLang="en-US" dirty="0"/>
              <a:t>月</a:t>
            </a:r>
            <a:r>
              <a:rPr lang="en-US" altLang="zh-CN" dirty="0"/>
              <a:t>2</a:t>
            </a:r>
            <a:r>
              <a:rPr lang="zh-CN" altLang="en-US" dirty="0"/>
              <a:t>日，塞班公司被诺基亚</a:t>
            </a:r>
            <a:r>
              <a:rPr lang="zh-CN" altLang="en-US" dirty="0" smtClean="0"/>
              <a:t>收购；</a:t>
            </a:r>
            <a:endParaRPr lang="en-US" altLang="zh-CN" dirty="0" smtClean="0"/>
          </a:p>
          <a:p>
            <a:r>
              <a:rPr lang="en-US" altLang="zh-CN" dirty="0" smtClean="0"/>
              <a:t>2011</a:t>
            </a:r>
            <a:r>
              <a:rPr lang="zh-CN" altLang="en-US" dirty="0"/>
              <a:t>年</a:t>
            </a:r>
            <a:r>
              <a:rPr lang="en-US" altLang="zh-CN" dirty="0"/>
              <a:t>12</a:t>
            </a:r>
            <a:r>
              <a:rPr lang="zh-CN" altLang="en-US" dirty="0"/>
              <a:t>月</a:t>
            </a:r>
            <a:r>
              <a:rPr lang="en-US" altLang="zh-CN" dirty="0"/>
              <a:t>21</a:t>
            </a:r>
            <a:r>
              <a:rPr lang="zh-CN" altLang="en-US" dirty="0"/>
              <a:t>日，诺基亚官方宣布放弃塞班（</a:t>
            </a:r>
            <a:r>
              <a:rPr lang="en-US" altLang="zh-CN" dirty="0"/>
              <a:t>Symbian</a:t>
            </a:r>
            <a:r>
              <a:rPr lang="zh-CN" altLang="en-US" dirty="0"/>
              <a:t>）品牌。</a:t>
            </a:r>
            <a:endParaRPr lang="zh-CN" altLang="en-US" dirty="0" smtClean="0"/>
          </a:p>
        </p:txBody>
      </p:sp>
      <p:sp>
        <p:nvSpPr>
          <p:cNvPr id="11268" name="灯片编号占位符 3"/>
          <p:cNvSpPr>
            <a:spLocks noGrp="1"/>
          </p:cNvSpPr>
          <p:nvPr>
            <p:ph type="sldNum" sz="quarter" idx="10"/>
          </p:nvPr>
        </p:nvSpPr>
        <p:spPr>
          <a:noFill/>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92CCD1B6-402B-458B-8E98-BF8A22CFADFA}" type="slidenum">
              <a:rPr lang="zh-CN" altLang="en-US" smtClean="0"/>
              <a:pPr eaLnBrk="1" hangingPunct="1"/>
              <a:t>13</a:t>
            </a:fld>
            <a:endParaRPr lang="en-US" altLang="zh-CN" smtClean="0"/>
          </a:p>
        </p:txBody>
      </p:sp>
      <p:sp>
        <p:nvSpPr>
          <p:cNvPr id="11269" name="页脚占位符 4"/>
          <p:cNvSpPr>
            <a:spLocks noGrp="1"/>
          </p:cNvSpPr>
          <p:nvPr>
            <p:ph type="ftr" sz="quarter" idx="11"/>
          </p:nvPr>
        </p:nvSpPr>
        <p:spPr>
          <a:noFill/>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mtClean="0"/>
              <a:t>智能移动开发</a:t>
            </a:r>
            <a:endParaRPr lang="en-US" altLang="zh-CN" smtClean="0"/>
          </a:p>
        </p:txBody>
      </p:sp>
      <p:pic>
        <p:nvPicPr>
          <p:cNvPr id="11270"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5736" y="3933056"/>
            <a:ext cx="4067175" cy="262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webOS</a:t>
            </a:r>
            <a:endParaRPr lang="zh-CN" altLang="en-US" dirty="0"/>
          </a:p>
        </p:txBody>
      </p:sp>
      <p:sp>
        <p:nvSpPr>
          <p:cNvPr id="3" name="内容占位符 2"/>
          <p:cNvSpPr>
            <a:spLocks noGrp="1"/>
          </p:cNvSpPr>
          <p:nvPr>
            <p:ph idx="1"/>
          </p:nvPr>
        </p:nvSpPr>
        <p:spPr/>
        <p:txBody>
          <a:bodyPr/>
          <a:lstStyle/>
          <a:p>
            <a:r>
              <a:rPr lang="en-US" altLang="zh-CN" dirty="0"/>
              <a:t>Palm </a:t>
            </a:r>
            <a:r>
              <a:rPr lang="en-US" altLang="zh-CN" dirty="0" err="1"/>
              <a:t>webOS</a:t>
            </a:r>
            <a:r>
              <a:rPr lang="zh-CN" altLang="en-US" dirty="0"/>
              <a:t>是一个嵌入式操作系统，以</a:t>
            </a:r>
            <a:r>
              <a:rPr lang="en-US" altLang="zh-CN" dirty="0"/>
              <a:t>Linux</a:t>
            </a:r>
            <a:r>
              <a:rPr lang="zh-CN" altLang="en-US" dirty="0"/>
              <a:t>内核为主体并加上部份</a:t>
            </a:r>
            <a:r>
              <a:rPr lang="en-US" altLang="zh-CN" dirty="0"/>
              <a:t>Palm</a:t>
            </a:r>
            <a:r>
              <a:rPr lang="zh-CN" altLang="en-US" dirty="0"/>
              <a:t>公司开发的专有</a:t>
            </a:r>
            <a:r>
              <a:rPr lang="zh-CN" altLang="en-US" dirty="0" smtClean="0"/>
              <a:t>软件，</a:t>
            </a:r>
            <a:r>
              <a:rPr lang="en-US" altLang="zh-CN" sz="2800" dirty="0" smtClean="0"/>
              <a:t>Palm</a:t>
            </a:r>
            <a:r>
              <a:rPr lang="zh-CN" altLang="en-US" sz="2800" dirty="0"/>
              <a:t>后来被</a:t>
            </a:r>
            <a:r>
              <a:rPr lang="en-US" altLang="zh-CN" sz="2800" dirty="0"/>
              <a:t>HP</a:t>
            </a:r>
            <a:r>
              <a:rPr lang="zh-CN" altLang="en-US" sz="2800" dirty="0"/>
              <a:t>收购</a:t>
            </a:r>
            <a:r>
              <a:rPr lang="zh-CN" altLang="en-US" dirty="0" smtClean="0"/>
              <a:t>。</a:t>
            </a:r>
            <a:endParaRPr lang="en-US" altLang="zh-CN" dirty="0" smtClean="0"/>
          </a:p>
          <a:p>
            <a:r>
              <a:rPr lang="en-US" altLang="zh-CN" sz="2400" dirty="0" smtClean="0"/>
              <a:t>2011</a:t>
            </a:r>
            <a:r>
              <a:rPr lang="zh-CN" altLang="en-US" sz="2400" dirty="0"/>
              <a:t>年</a:t>
            </a:r>
            <a:r>
              <a:rPr lang="en-US" altLang="zh-CN" sz="2400" dirty="0"/>
              <a:t>8</a:t>
            </a:r>
            <a:r>
              <a:rPr lang="zh-CN" altLang="en-US" sz="2400" dirty="0"/>
              <a:t>月</a:t>
            </a:r>
            <a:r>
              <a:rPr lang="en-US" altLang="zh-CN" sz="2400" dirty="0"/>
              <a:t>19</a:t>
            </a:r>
            <a:r>
              <a:rPr lang="zh-CN" altLang="en-US" sz="2400" dirty="0"/>
              <a:t>日凌晨，在惠普第三季度财报会议上，惠普宣布正式放弃围绕</a:t>
            </a:r>
            <a:r>
              <a:rPr lang="en-US" altLang="zh-CN" sz="2400" dirty="0" err="1"/>
              <a:t>TouchPad</a:t>
            </a:r>
            <a:r>
              <a:rPr lang="zh-CN" altLang="en-US" sz="2400" dirty="0"/>
              <a:t>平板电脑和</a:t>
            </a:r>
            <a:r>
              <a:rPr lang="en-US" altLang="zh-CN" sz="2400" dirty="0" err="1"/>
              <a:t>webOS</a:t>
            </a:r>
            <a:r>
              <a:rPr lang="zh-CN" altLang="en-US" sz="2400" dirty="0"/>
              <a:t>手机的所有运营。</a:t>
            </a:r>
          </a:p>
        </p:txBody>
      </p:sp>
      <p:sp>
        <p:nvSpPr>
          <p:cNvPr id="4" name="灯片编号占位符 3"/>
          <p:cNvSpPr>
            <a:spLocks noGrp="1"/>
          </p:cNvSpPr>
          <p:nvPr>
            <p:ph type="sldNum" sz="quarter" idx="10"/>
          </p:nvPr>
        </p:nvSpPr>
        <p:spPr/>
        <p:txBody>
          <a:bodyPr/>
          <a:lstStyle/>
          <a:p>
            <a:pPr>
              <a:defRPr/>
            </a:pPr>
            <a:fld id="{6F7C4194-7CD5-4F71-9783-55D820E573A8}" type="slidenum">
              <a:rPr lang="zh-CN" altLang="en-US" smtClean="0"/>
              <a:pPr>
                <a:defRPr/>
              </a:pPr>
              <a:t>14</a:t>
            </a:fld>
            <a:endParaRPr lang="en-US" altLang="zh-CN"/>
          </a:p>
        </p:txBody>
      </p:sp>
      <p:sp>
        <p:nvSpPr>
          <p:cNvPr id="5" name="页脚占位符 4"/>
          <p:cNvSpPr>
            <a:spLocks noGrp="1"/>
          </p:cNvSpPr>
          <p:nvPr>
            <p:ph type="ftr" sz="quarter" idx="11"/>
          </p:nvPr>
        </p:nvSpPr>
        <p:spPr/>
        <p:txBody>
          <a:bodyPr/>
          <a:lstStyle/>
          <a:p>
            <a:pPr>
              <a:defRPr/>
            </a:pPr>
            <a:r>
              <a:rPr lang="zh-CN" altLang="en-US" smtClean="0"/>
              <a:t>智能移动开发</a:t>
            </a:r>
            <a:endParaRPr lang="en-US" altLang="zh-CN"/>
          </a:p>
        </p:txBody>
      </p:sp>
      <p:pic>
        <p:nvPicPr>
          <p:cNvPr id="1026" name="Picture 2" descr="http://techpinions.com/wp-content/uploads/2011/12/hp-web-o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5856" y="4077072"/>
            <a:ext cx="4564653" cy="2780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322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Bada</a:t>
            </a:r>
            <a:endParaRPr lang="zh-CN" altLang="en-US" dirty="0"/>
          </a:p>
        </p:txBody>
      </p:sp>
      <p:sp>
        <p:nvSpPr>
          <p:cNvPr id="3" name="内容占位符 2"/>
          <p:cNvSpPr>
            <a:spLocks noGrp="1"/>
          </p:cNvSpPr>
          <p:nvPr>
            <p:ph idx="1"/>
          </p:nvPr>
        </p:nvSpPr>
        <p:spPr/>
        <p:txBody>
          <a:bodyPr/>
          <a:lstStyle/>
          <a:p>
            <a:r>
              <a:rPr lang="zh-CN" altLang="en-US" sz="2600" dirty="0" smtClean="0"/>
              <a:t>韩国三星公司</a:t>
            </a:r>
            <a:r>
              <a:rPr lang="zh-CN" altLang="en-US" sz="2600" dirty="0"/>
              <a:t>自行开发</a:t>
            </a:r>
            <a:r>
              <a:rPr lang="zh-CN" altLang="en-US" sz="2600" dirty="0" smtClean="0"/>
              <a:t>的智能</a:t>
            </a:r>
            <a:r>
              <a:rPr lang="zh-CN" altLang="en-US" sz="2600" dirty="0"/>
              <a:t>手机平台，底层为</a:t>
            </a:r>
            <a:r>
              <a:rPr lang="en-US" altLang="zh-CN" sz="2600" dirty="0"/>
              <a:t>Linux</a:t>
            </a:r>
            <a:r>
              <a:rPr lang="zh-CN" altLang="en-US" sz="2600" dirty="0" smtClean="0"/>
              <a:t>核心。</a:t>
            </a:r>
            <a:endParaRPr lang="en-US" altLang="zh-CN" sz="2600" dirty="0" smtClean="0"/>
          </a:p>
          <a:p>
            <a:r>
              <a:rPr lang="en-US" altLang="zh-CN" sz="2600" dirty="0"/>
              <a:t>2012</a:t>
            </a:r>
            <a:r>
              <a:rPr lang="zh-CN" altLang="en-US" sz="2600" dirty="0"/>
              <a:t>年</a:t>
            </a:r>
            <a:r>
              <a:rPr lang="en-US" altLang="zh-CN" sz="2600" dirty="0"/>
              <a:t>5</a:t>
            </a:r>
            <a:r>
              <a:rPr lang="zh-CN" altLang="en-US" sz="2600" dirty="0"/>
              <a:t>月</a:t>
            </a:r>
            <a:r>
              <a:rPr lang="en-US" altLang="zh-CN" sz="2600" dirty="0"/>
              <a:t>17</a:t>
            </a:r>
            <a:r>
              <a:rPr lang="zh-CN" altLang="en-US" sz="2600" dirty="0"/>
              <a:t>日，三星表示为了把移动业务进一步向安卓系统发展，决定自</a:t>
            </a:r>
            <a:r>
              <a:rPr lang="en-US" altLang="zh-CN" sz="2600" dirty="0"/>
              <a:t>2013</a:t>
            </a:r>
            <a:r>
              <a:rPr lang="zh-CN" altLang="en-US" sz="2600" dirty="0"/>
              <a:t>年起终止对</a:t>
            </a:r>
            <a:r>
              <a:rPr lang="en-US" altLang="zh-CN" sz="2600" dirty="0" err="1"/>
              <a:t>Bada</a:t>
            </a:r>
            <a:r>
              <a:rPr lang="zh-CN" altLang="en-US" sz="2600" dirty="0"/>
              <a:t>系统的开发，意味着所有运行</a:t>
            </a:r>
            <a:r>
              <a:rPr lang="en-US" altLang="zh-CN" sz="2600" dirty="0" err="1"/>
              <a:t>Bada</a:t>
            </a:r>
            <a:r>
              <a:rPr lang="zh-CN" altLang="en-US" sz="2600" dirty="0"/>
              <a:t>的设备将会全面停产和淡出市场。</a:t>
            </a:r>
          </a:p>
        </p:txBody>
      </p:sp>
      <p:sp>
        <p:nvSpPr>
          <p:cNvPr id="4" name="灯片编号占位符 3"/>
          <p:cNvSpPr>
            <a:spLocks noGrp="1"/>
          </p:cNvSpPr>
          <p:nvPr>
            <p:ph type="sldNum" sz="quarter" idx="10"/>
          </p:nvPr>
        </p:nvSpPr>
        <p:spPr/>
        <p:txBody>
          <a:bodyPr/>
          <a:lstStyle/>
          <a:p>
            <a:pPr>
              <a:defRPr/>
            </a:pPr>
            <a:fld id="{6F7C4194-7CD5-4F71-9783-55D820E573A8}" type="slidenum">
              <a:rPr lang="zh-CN" altLang="en-US" smtClean="0"/>
              <a:pPr>
                <a:defRPr/>
              </a:pPr>
              <a:t>15</a:t>
            </a:fld>
            <a:endParaRPr lang="en-US" altLang="zh-CN"/>
          </a:p>
        </p:txBody>
      </p:sp>
      <p:sp>
        <p:nvSpPr>
          <p:cNvPr id="5" name="页脚占位符 4"/>
          <p:cNvSpPr>
            <a:spLocks noGrp="1"/>
          </p:cNvSpPr>
          <p:nvPr>
            <p:ph type="ftr" sz="quarter" idx="11"/>
          </p:nvPr>
        </p:nvSpPr>
        <p:spPr/>
        <p:txBody>
          <a:bodyPr/>
          <a:lstStyle/>
          <a:p>
            <a:pPr>
              <a:defRPr/>
            </a:pPr>
            <a:r>
              <a:rPr lang="zh-CN" altLang="en-US" smtClean="0"/>
              <a:t>智能移动开发</a:t>
            </a:r>
            <a:endParaRPr lang="en-US" altLang="zh-CN"/>
          </a:p>
        </p:txBody>
      </p:sp>
      <p:pic>
        <p:nvPicPr>
          <p:cNvPr id="2050" name="Picture 2" descr="http://static.skattertech.com/files/2010/06/samsung-bad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15816" y="4509120"/>
            <a:ext cx="4003930" cy="2197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71106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MeeGo</a:t>
            </a:r>
            <a:endParaRPr lang="zh-CN" altLang="en-US" dirty="0"/>
          </a:p>
        </p:txBody>
      </p:sp>
      <p:sp>
        <p:nvSpPr>
          <p:cNvPr id="3" name="内容占位符 2"/>
          <p:cNvSpPr>
            <a:spLocks noGrp="1"/>
          </p:cNvSpPr>
          <p:nvPr>
            <p:ph idx="1"/>
          </p:nvPr>
        </p:nvSpPr>
        <p:spPr/>
        <p:txBody>
          <a:bodyPr/>
          <a:lstStyle/>
          <a:p>
            <a:r>
              <a:rPr lang="en-US" altLang="zh-CN" dirty="0" err="1"/>
              <a:t>MeeGo</a:t>
            </a:r>
            <a:r>
              <a:rPr lang="zh-CN" altLang="en-US" dirty="0"/>
              <a:t>是一种基于</a:t>
            </a:r>
            <a:r>
              <a:rPr lang="en-US" altLang="zh-CN" dirty="0"/>
              <a:t>Linux</a:t>
            </a:r>
            <a:r>
              <a:rPr lang="zh-CN" altLang="en-US" dirty="0"/>
              <a:t>的自由及开放源代码的便携设备操作系统，主要推动者为诺基亚与英特尔</a:t>
            </a:r>
            <a:r>
              <a:rPr lang="zh-CN" altLang="en-US" dirty="0" smtClean="0"/>
              <a:t>。</a:t>
            </a:r>
            <a:endParaRPr lang="en-US" altLang="zh-CN" dirty="0" smtClean="0"/>
          </a:p>
          <a:p>
            <a:r>
              <a:rPr lang="en-US" altLang="zh-CN" dirty="0"/>
              <a:t>2011</a:t>
            </a:r>
            <a:r>
              <a:rPr lang="zh-CN" altLang="en-US" dirty="0"/>
              <a:t>年</a:t>
            </a:r>
            <a:r>
              <a:rPr lang="en-US" altLang="zh-CN" dirty="0"/>
              <a:t>9</a:t>
            </a:r>
            <a:r>
              <a:rPr lang="zh-CN" altLang="en-US" dirty="0"/>
              <a:t>月</a:t>
            </a:r>
            <a:r>
              <a:rPr lang="en-US" altLang="zh-CN" dirty="0"/>
              <a:t>28</a:t>
            </a:r>
            <a:r>
              <a:rPr lang="zh-CN" altLang="en-US" dirty="0"/>
              <a:t>日，继诺基亚宣布放弃</a:t>
            </a:r>
            <a:r>
              <a:rPr lang="zh-CN" altLang="en-US" dirty="0" smtClean="0"/>
              <a:t>开发</a:t>
            </a:r>
            <a:r>
              <a:rPr lang="en-US" altLang="zh-CN" dirty="0" err="1" smtClean="0"/>
              <a:t>MeeGo</a:t>
            </a:r>
            <a:r>
              <a:rPr lang="zh-CN" altLang="en-US" dirty="0"/>
              <a:t>之后，英特尔也正式宣布将</a:t>
            </a:r>
            <a:r>
              <a:rPr lang="en-US" altLang="zh-CN" dirty="0" err="1"/>
              <a:t>MeeGo</a:t>
            </a:r>
            <a:r>
              <a:rPr lang="zh-CN" altLang="en-US" dirty="0" smtClean="0"/>
              <a:t>与三星</a:t>
            </a:r>
            <a:r>
              <a:rPr lang="en-US" altLang="zh-CN" dirty="0" err="1" smtClean="0"/>
              <a:t>LiMo</a:t>
            </a:r>
            <a:r>
              <a:rPr lang="zh-CN" altLang="en-US" dirty="0"/>
              <a:t>合并成为新的系统：</a:t>
            </a:r>
            <a:r>
              <a:rPr lang="en-US" altLang="zh-CN" dirty="0" err="1"/>
              <a:t>Tizen</a:t>
            </a:r>
            <a:r>
              <a:rPr lang="zh-CN" altLang="en-US" dirty="0"/>
              <a:t>。</a:t>
            </a:r>
          </a:p>
        </p:txBody>
      </p:sp>
      <p:sp>
        <p:nvSpPr>
          <p:cNvPr id="4" name="灯片编号占位符 3"/>
          <p:cNvSpPr>
            <a:spLocks noGrp="1"/>
          </p:cNvSpPr>
          <p:nvPr>
            <p:ph type="sldNum" sz="quarter" idx="10"/>
          </p:nvPr>
        </p:nvSpPr>
        <p:spPr/>
        <p:txBody>
          <a:bodyPr/>
          <a:lstStyle/>
          <a:p>
            <a:pPr>
              <a:defRPr/>
            </a:pPr>
            <a:fld id="{6F7C4194-7CD5-4F71-9783-55D820E573A8}" type="slidenum">
              <a:rPr lang="zh-CN" altLang="en-US" smtClean="0"/>
              <a:pPr>
                <a:defRPr/>
              </a:pPr>
              <a:t>16</a:t>
            </a:fld>
            <a:endParaRPr lang="en-US" altLang="zh-CN"/>
          </a:p>
        </p:txBody>
      </p:sp>
      <p:sp>
        <p:nvSpPr>
          <p:cNvPr id="5" name="页脚占位符 4"/>
          <p:cNvSpPr>
            <a:spLocks noGrp="1"/>
          </p:cNvSpPr>
          <p:nvPr>
            <p:ph type="ftr" sz="quarter" idx="11"/>
          </p:nvPr>
        </p:nvSpPr>
        <p:spPr/>
        <p:txBody>
          <a:bodyPr/>
          <a:lstStyle/>
          <a:p>
            <a:pPr>
              <a:defRPr/>
            </a:pPr>
            <a:r>
              <a:rPr lang="zh-CN" altLang="en-US" smtClean="0"/>
              <a:t>智能移动开发</a:t>
            </a:r>
            <a:endParaRPr lang="en-US" altLang="zh-CN"/>
          </a:p>
        </p:txBody>
      </p:sp>
      <p:pic>
        <p:nvPicPr>
          <p:cNvPr id="1026" name="Picture 2" descr="http://news.cdbest.net/attachments/2011/02/47623_201102131347311bXk0.jp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9912" y="3789040"/>
            <a:ext cx="4762500" cy="2981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91362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p:txBody>
          <a:bodyPr/>
          <a:lstStyle/>
          <a:p>
            <a:r>
              <a:rPr lang="zh-CN" altLang="en-US" dirty="0"/>
              <a:t>新</a:t>
            </a:r>
            <a:r>
              <a:rPr lang="zh-CN" altLang="en-US" dirty="0" smtClean="0"/>
              <a:t>“三国演义”</a:t>
            </a:r>
          </a:p>
        </p:txBody>
      </p:sp>
      <p:sp>
        <p:nvSpPr>
          <p:cNvPr id="13315" name="内容占位符 2"/>
          <p:cNvSpPr>
            <a:spLocks noGrp="1"/>
          </p:cNvSpPr>
          <p:nvPr>
            <p:ph idx="1"/>
          </p:nvPr>
        </p:nvSpPr>
        <p:spPr/>
        <p:txBody>
          <a:bodyPr/>
          <a:lstStyle/>
          <a:p>
            <a:endParaRPr lang="zh-CN" altLang="en-US" dirty="0" smtClean="0"/>
          </a:p>
        </p:txBody>
      </p:sp>
      <p:pic>
        <p:nvPicPr>
          <p:cNvPr id="6" name="Picture 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4938" y="2191568"/>
            <a:ext cx="2933700" cy="174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7" name="Picture 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75" y="4533950"/>
            <a:ext cx="2819400" cy="173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 name="Picture 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59500" y="2628131"/>
            <a:ext cx="2944813" cy="96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 name="Picture 5"/>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81700" y="4522837"/>
            <a:ext cx="3000375" cy="162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0" name="Picture 7"/>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59163" y="2215381"/>
            <a:ext cx="2398712" cy="162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 name="Picture 6"/>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47988" y="4437112"/>
            <a:ext cx="3076575"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9836160" presetClass="entr" presetSubtype="85069056" fill="hold"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89836160" presetClass="entr" presetSubtype="163712208"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89836160" presetClass="entr" presetSubtype="163712552" fill="hold" nodeType="clickEffect">
                                  <p:stCondLst>
                                    <p:cond delay="0"/>
                                  </p:stCondLst>
                                  <p:childTnLst>
                                    <p:set>
                                      <p:cBhvr>
                                        <p:cTn id="14" dur="1" fill="hold">
                                          <p:stCondLst>
                                            <p:cond delay="499"/>
                                          </p:stCondLst>
                                        </p:cTn>
                                        <p:tgtEl>
                                          <p:spTgt spid="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16"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3" presetClass="entr" presetSubtype="16"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ppt_w</p:attrName>
                                        </p:attrNameLst>
                                      </p:cBhvr>
                                      <p:tavLst>
                                        <p:tav tm="0">
                                          <p:val>
                                            <p:fltVal val="0"/>
                                          </p:val>
                                        </p:tav>
                                        <p:tav tm="100000">
                                          <p:val>
                                            <p:strVal val="#ppt_w"/>
                                          </p:val>
                                        </p:tav>
                                      </p:tavLst>
                                    </p:anim>
                                    <p:anim calcmode="lin" valueType="num">
                                      <p:cBhvr>
                                        <p:cTn id="26"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3" presetClass="entr" presetSubtype="16"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p:txBody>
          <a:bodyPr/>
          <a:lstStyle/>
          <a:p>
            <a:r>
              <a:rPr lang="zh-CN" altLang="en-US" dirty="0"/>
              <a:t>应用程序</a:t>
            </a:r>
            <a:r>
              <a:rPr lang="zh-CN" altLang="en-US" dirty="0" smtClean="0"/>
              <a:t>商店</a:t>
            </a:r>
          </a:p>
        </p:txBody>
      </p:sp>
      <p:sp>
        <p:nvSpPr>
          <p:cNvPr id="12291" name="内容占位符 2"/>
          <p:cNvSpPr>
            <a:spLocks noGrp="1"/>
          </p:cNvSpPr>
          <p:nvPr>
            <p:ph idx="1"/>
          </p:nvPr>
        </p:nvSpPr>
        <p:spPr/>
        <p:txBody>
          <a:bodyPr/>
          <a:lstStyle/>
          <a:p>
            <a:r>
              <a:rPr lang="zh-CN" altLang="en-US" dirty="0" smtClean="0"/>
              <a:t>应用程序</a:t>
            </a:r>
            <a:r>
              <a:rPr lang="zh-CN" altLang="en-US" dirty="0"/>
              <a:t>商店模式，使多年没有得到进步的软件销售行业迎来了一次巨大的变革，全面改变了人们对于软件消费的看法。</a:t>
            </a:r>
            <a:endParaRPr lang="zh-CN" altLang="en-US" dirty="0" smtClean="0"/>
          </a:p>
        </p:txBody>
      </p:sp>
      <p:sp>
        <p:nvSpPr>
          <p:cNvPr id="12292" name="灯片编号占位符 3"/>
          <p:cNvSpPr>
            <a:spLocks noGrp="1"/>
          </p:cNvSpPr>
          <p:nvPr>
            <p:ph type="sldNum" sz="quarter" idx="10"/>
          </p:nvPr>
        </p:nvSpPr>
        <p:spPr>
          <a:noFill/>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930CB056-4977-4E98-A2B9-6ED450846EFF}" type="slidenum">
              <a:rPr lang="zh-CN" altLang="en-US" smtClean="0"/>
              <a:pPr eaLnBrk="1" hangingPunct="1"/>
              <a:t>18</a:t>
            </a:fld>
            <a:endParaRPr lang="en-US" altLang="zh-CN" smtClean="0"/>
          </a:p>
        </p:txBody>
      </p:sp>
      <p:sp>
        <p:nvSpPr>
          <p:cNvPr id="12293" name="页脚占位符 4"/>
          <p:cNvSpPr>
            <a:spLocks noGrp="1"/>
          </p:cNvSpPr>
          <p:nvPr>
            <p:ph type="ftr" sz="quarter" idx="11"/>
          </p:nvPr>
        </p:nvSpPr>
        <p:spPr>
          <a:noFill/>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mtClean="0"/>
              <a:t>智能移动开发</a:t>
            </a:r>
            <a:endParaRPr lang="en-US" altLang="zh-CN" smtClean="0"/>
          </a:p>
        </p:txBody>
      </p:sp>
      <p:pic>
        <p:nvPicPr>
          <p:cNvPr id="1229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3564508"/>
            <a:ext cx="2316162" cy="187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229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4168" y="3704208"/>
            <a:ext cx="2528887" cy="174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409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59832" y="3296344"/>
            <a:ext cx="2454853" cy="2406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浏览器之</a:t>
            </a:r>
            <a:r>
              <a:rPr lang="zh-CN" altLang="en-US" dirty="0" smtClean="0"/>
              <a:t>争</a:t>
            </a:r>
            <a:endParaRPr lang="zh-CN" altLang="en-US" dirty="0"/>
          </a:p>
        </p:txBody>
      </p:sp>
      <p:sp>
        <p:nvSpPr>
          <p:cNvPr id="3" name="内容占位符 2"/>
          <p:cNvSpPr>
            <a:spLocks noGrp="1"/>
          </p:cNvSpPr>
          <p:nvPr>
            <p:ph idx="1"/>
          </p:nvPr>
        </p:nvSpPr>
        <p:spPr>
          <a:xfrm>
            <a:off x="457200" y="1719263"/>
            <a:ext cx="3682752" cy="4411662"/>
          </a:xfrm>
        </p:spPr>
        <p:txBody>
          <a:bodyPr/>
          <a:lstStyle/>
          <a:p>
            <a:r>
              <a:rPr lang="zh-CN" altLang="en-US" dirty="0"/>
              <a:t>浏览器作为一个进入互联网的核心平台，对于所有</a:t>
            </a:r>
            <a:r>
              <a:rPr lang="en-US" altLang="zh-CN" dirty="0"/>
              <a:t>IT</a:t>
            </a:r>
            <a:r>
              <a:rPr lang="zh-CN" altLang="en-US" dirty="0"/>
              <a:t>企业的重要意义</a:t>
            </a:r>
            <a:r>
              <a:rPr lang="zh-CN" altLang="en-US" dirty="0" smtClean="0"/>
              <a:t>。</a:t>
            </a:r>
            <a:endParaRPr lang="en-US" altLang="zh-CN" dirty="0" smtClean="0"/>
          </a:p>
          <a:p>
            <a:r>
              <a:rPr lang="zh-CN" altLang="en-US" dirty="0" smtClean="0"/>
              <a:t>谁</a:t>
            </a:r>
            <a:r>
              <a:rPr lang="zh-CN" altLang="en-US" dirty="0"/>
              <a:t>能赢得浏览器战争的胜利，谁就对</a:t>
            </a:r>
            <a:r>
              <a:rPr lang="en-US" altLang="zh-CN" dirty="0"/>
              <a:t>next web</a:t>
            </a:r>
            <a:r>
              <a:rPr lang="zh-CN" altLang="en-US" dirty="0"/>
              <a:t>有了主导权。</a:t>
            </a:r>
          </a:p>
        </p:txBody>
      </p:sp>
      <p:sp>
        <p:nvSpPr>
          <p:cNvPr id="4" name="灯片编号占位符 3"/>
          <p:cNvSpPr>
            <a:spLocks noGrp="1"/>
          </p:cNvSpPr>
          <p:nvPr>
            <p:ph type="sldNum" sz="quarter" idx="10"/>
          </p:nvPr>
        </p:nvSpPr>
        <p:spPr/>
        <p:txBody>
          <a:bodyPr/>
          <a:lstStyle/>
          <a:p>
            <a:pPr>
              <a:defRPr/>
            </a:pPr>
            <a:fld id="{6F7C4194-7CD5-4F71-9783-55D820E573A8}" type="slidenum">
              <a:rPr lang="zh-CN" altLang="en-US" smtClean="0"/>
              <a:pPr>
                <a:defRPr/>
              </a:pPr>
              <a:t>19</a:t>
            </a:fld>
            <a:endParaRPr lang="en-US" altLang="zh-CN"/>
          </a:p>
        </p:txBody>
      </p:sp>
      <p:sp>
        <p:nvSpPr>
          <p:cNvPr id="5" name="页脚占位符 4"/>
          <p:cNvSpPr>
            <a:spLocks noGrp="1"/>
          </p:cNvSpPr>
          <p:nvPr>
            <p:ph type="ftr" sz="quarter" idx="11"/>
          </p:nvPr>
        </p:nvSpPr>
        <p:spPr/>
        <p:txBody>
          <a:bodyPr/>
          <a:lstStyle/>
          <a:p>
            <a:pPr>
              <a:defRPr/>
            </a:pPr>
            <a:r>
              <a:rPr lang="zh-CN" altLang="en-US" smtClean="0"/>
              <a:t>智能移动开发</a:t>
            </a:r>
            <a:endParaRPr lang="en-US" altLang="zh-CN"/>
          </a:p>
        </p:txBody>
      </p:sp>
      <p:pic>
        <p:nvPicPr>
          <p:cNvPr id="1026" name="Picture 2" descr="http://122.70.156.176/attachment_remote/forum/201207/15/152919xqi3guz7in36qf98.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9424" y="1556792"/>
            <a:ext cx="5184576" cy="4951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69405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Grp="1" noChangeArrowheads="1"/>
          </p:cNvSpPr>
          <p:nvPr>
            <p:ph type="title"/>
          </p:nvPr>
        </p:nvSpPr>
        <p:spPr/>
        <p:txBody>
          <a:bodyPr/>
          <a:lstStyle/>
          <a:p>
            <a:r>
              <a:rPr lang="zh-CN" altLang="en-US" smtClean="0"/>
              <a:t>本章内容</a:t>
            </a:r>
          </a:p>
        </p:txBody>
      </p:sp>
      <p:sp>
        <p:nvSpPr>
          <p:cNvPr id="2" name="内容占位符 1"/>
          <p:cNvSpPr>
            <a:spLocks noGrp="1"/>
          </p:cNvSpPr>
          <p:nvPr>
            <p:ph idx="1"/>
          </p:nvPr>
        </p:nvSpPr>
        <p:spPr/>
        <p:txBody>
          <a:bodyPr/>
          <a:lstStyle/>
          <a:p>
            <a:r>
              <a:rPr lang="zh-CN" altLang="en-US" dirty="0"/>
              <a:t>主流移动平台</a:t>
            </a:r>
          </a:p>
          <a:p>
            <a:r>
              <a:rPr lang="zh-CN" altLang="en-US" dirty="0" smtClean="0"/>
              <a:t>移动应用那些</a:t>
            </a:r>
            <a:r>
              <a:rPr lang="zh-CN" altLang="en-US" dirty="0"/>
              <a:t>事</a:t>
            </a:r>
          </a:p>
          <a:p>
            <a:r>
              <a:rPr lang="zh-CN" altLang="en-US" dirty="0"/>
              <a:t>电阻屏和电容屏</a:t>
            </a:r>
          </a:p>
          <a:p>
            <a:r>
              <a:rPr lang="zh-CN" altLang="en-US" dirty="0"/>
              <a:t>移动设备通信</a:t>
            </a:r>
          </a:p>
          <a:p>
            <a:r>
              <a:rPr lang="zh-CN" altLang="en-US" dirty="0"/>
              <a:t>移动互联的传奇故事</a:t>
            </a:r>
          </a:p>
          <a:p>
            <a:r>
              <a:rPr lang="zh-CN" altLang="en-US" dirty="0" smtClean="0"/>
              <a:t>教材与推荐</a:t>
            </a:r>
            <a:r>
              <a:rPr lang="zh-CN" altLang="en-US" dirty="0"/>
              <a:t>资源</a:t>
            </a:r>
          </a:p>
        </p:txBody>
      </p:sp>
      <p:sp>
        <p:nvSpPr>
          <p:cNvPr id="5122" name="Rectangle 49"/>
          <p:cNvSpPr>
            <a:spLocks noGrp="1" noChangeArrowheads="1"/>
          </p:cNvSpPr>
          <p:nvPr>
            <p:ph type="sldNum" sz="quarter" idx="10"/>
          </p:nvPr>
        </p:nvSpPr>
        <p:spPr>
          <a:noFill/>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49BEE2D-125F-4731-A886-EB69DA5426BD}" type="slidenum">
              <a:rPr lang="zh-CN" altLang="en-US" smtClean="0"/>
              <a:pPr eaLnBrk="1" hangingPunct="1"/>
              <a:t>2</a:t>
            </a:fld>
            <a:endParaRPr lang="en-US" altLang="zh-CN" smtClean="0"/>
          </a:p>
        </p:txBody>
      </p:sp>
      <p:sp>
        <p:nvSpPr>
          <p:cNvPr id="5123" name="Rectangle 50"/>
          <p:cNvSpPr>
            <a:spLocks noGrp="1" noChangeArrowheads="1"/>
          </p:cNvSpPr>
          <p:nvPr>
            <p:ph type="ftr" sz="quarter" idx="11"/>
          </p:nvPr>
        </p:nvSpPr>
        <p:spPr>
          <a:noFill/>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mtClean="0"/>
              <a:t>智能移动开发</a:t>
            </a:r>
            <a:endParaRPr lang="en-US" altLang="zh-CN"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a:t>
            </a:r>
            <a:r>
              <a:rPr lang="zh-CN" altLang="en-US" dirty="0"/>
              <a:t>的主要</a:t>
            </a:r>
            <a:r>
              <a:rPr lang="zh-CN" altLang="en-US" dirty="0" smtClean="0"/>
              <a:t>厂商</a:t>
            </a:r>
            <a:endParaRPr lang="zh-CN" altLang="en-US" dirty="0"/>
          </a:p>
        </p:txBody>
      </p:sp>
      <p:sp>
        <p:nvSpPr>
          <p:cNvPr id="3" name="内容占位符 2"/>
          <p:cNvSpPr>
            <a:spLocks noGrp="1"/>
          </p:cNvSpPr>
          <p:nvPr>
            <p:ph idx="1"/>
          </p:nvPr>
        </p:nvSpPr>
        <p:spPr/>
        <p:txBody>
          <a:bodyPr/>
          <a:lstStyle/>
          <a:p>
            <a:r>
              <a:rPr lang="en-US" altLang="zh-CN" dirty="0" smtClean="0"/>
              <a:t>ARM</a:t>
            </a:r>
            <a:r>
              <a:rPr lang="zh-CN" altLang="en-US" dirty="0"/>
              <a:t>：</a:t>
            </a:r>
            <a:r>
              <a:rPr lang="en-US" altLang="zh-CN" dirty="0"/>
              <a:t>Cortex-A8</a:t>
            </a:r>
            <a:r>
              <a:rPr lang="zh-CN" altLang="en-US" dirty="0"/>
              <a:t>，</a:t>
            </a:r>
            <a:r>
              <a:rPr lang="en-US" altLang="zh-CN" dirty="0" smtClean="0"/>
              <a:t>A9</a:t>
            </a:r>
            <a:endParaRPr lang="zh-CN" altLang="en-US" dirty="0"/>
          </a:p>
          <a:p>
            <a:r>
              <a:rPr lang="en-US" altLang="zh-CN" dirty="0"/>
              <a:t>Intel</a:t>
            </a:r>
            <a:r>
              <a:rPr lang="zh-CN" altLang="en-US" dirty="0"/>
              <a:t>：</a:t>
            </a:r>
            <a:r>
              <a:rPr lang="en-US" altLang="zh-CN" dirty="0" smtClean="0"/>
              <a:t>Atom</a:t>
            </a:r>
          </a:p>
          <a:p>
            <a:r>
              <a:rPr lang="en-US" altLang="zh-CN" dirty="0" smtClean="0"/>
              <a:t>Marvell</a:t>
            </a:r>
            <a:r>
              <a:rPr lang="zh-CN" altLang="en-US" dirty="0" smtClean="0"/>
              <a:t>（美满）</a:t>
            </a:r>
            <a:r>
              <a:rPr lang="en-US" altLang="zh-CN" dirty="0" smtClean="0"/>
              <a:t>: </a:t>
            </a:r>
            <a:r>
              <a:rPr lang="en-US" altLang="zh-CN" dirty="0" err="1" smtClean="0"/>
              <a:t>Xscale</a:t>
            </a:r>
            <a:endParaRPr lang="zh-CN" altLang="en-US" dirty="0"/>
          </a:p>
          <a:p>
            <a:r>
              <a:rPr lang="en-US" altLang="zh-CN" dirty="0"/>
              <a:t>TI</a:t>
            </a:r>
            <a:r>
              <a:rPr lang="zh-CN" altLang="en-US" dirty="0"/>
              <a:t>（德州仪器）</a:t>
            </a:r>
            <a:r>
              <a:rPr lang="en-US" altLang="zh-CN" dirty="0"/>
              <a:t>:OMAP </a:t>
            </a:r>
          </a:p>
          <a:p>
            <a:r>
              <a:rPr lang="en-US" altLang="zh-CN" dirty="0"/>
              <a:t>Qualcomm</a:t>
            </a:r>
            <a:r>
              <a:rPr lang="zh-CN" altLang="en-US" dirty="0"/>
              <a:t>（高通）</a:t>
            </a:r>
            <a:r>
              <a:rPr lang="en-US" altLang="zh-CN" dirty="0"/>
              <a:t>: Snapdragon </a:t>
            </a:r>
          </a:p>
          <a:p>
            <a:r>
              <a:rPr lang="en-US" altLang="zh-CN" dirty="0" err="1"/>
              <a:t>Nvidia</a:t>
            </a:r>
            <a:r>
              <a:rPr lang="en-US" altLang="zh-CN" dirty="0"/>
              <a:t>(</a:t>
            </a:r>
            <a:r>
              <a:rPr lang="zh-CN" altLang="en-US" dirty="0"/>
              <a:t>英伟达）</a:t>
            </a:r>
            <a:r>
              <a:rPr lang="en-US" altLang="zh-CN" dirty="0"/>
              <a:t>:</a:t>
            </a:r>
            <a:r>
              <a:rPr lang="en-US" altLang="zh-CN" dirty="0" err="1"/>
              <a:t>Tegra</a:t>
            </a:r>
            <a:endParaRPr lang="zh-CN" altLang="en-US" dirty="0"/>
          </a:p>
        </p:txBody>
      </p:sp>
      <p:sp>
        <p:nvSpPr>
          <p:cNvPr id="4" name="灯片编号占位符 3"/>
          <p:cNvSpPr>
            <a:spLocks noGrp="1"/>
          </p:cNvSpPr>
          <p:nvPr>
            <p:ph type="sldNum" sz="quarter" idx="10"/>
          </p:nvPr>
        </p:nvSpPr>
        <p:spPr/>
        <p:txBody>
          <a:bodyPr/>
          <a:lstStyle/>
          <a:p>
            <a:pPr>
              <a:defRPr/>
            </a:pPr>
            <a:fld id="{6F7C4194-7CD5-4F71-9783-55D820E573A8}" type="slidenum">
              <a:rPr lang="zh-CN" altLang="en-US" smtClean="0"/>
              <a:pPr>
                <a:defRPr/>
              </a:pPr>
              <a:t>20</a:t>
            </a:fld>
            <a:endParaRPr lang="en-US" altLang="zh-CN"/>
          </a:p>
        </p:txBody>
      </p:sp>
      <p:sp>
        <p:nvSpPr>
          <p:cNvPr id="5" name="页脚占位符 4"/>
          <p:cNvSpPr>
            <a:spLocks noGrp="1"/>
          </p:cNvSpPr>
          <p:nvPr>
            <p:ph type="ftr" sz="quarter" idx="11"/>
          </p:nvPr>
        </p:nvSpPr>
        <p:spPr/>
        <p:txBody>
          <a:bodyPr/>
          <a:lstStyle/>
          <a:p>
            <a:pPr>
              <a:defRPr/>
            </a:pPr>
            <a:r>
              <a:rPr lang="zh-CN" altLang="en-US" smtClean="0"/>
              <a:t>智能移动开发</a:t>
            </a:r>
            <a:endParaRPr lang="en-US" altLang="zh-CN"/>
          </a:p>
        </p:txBody>
      </p:sp>
    </p:spTree>
    <p:extLst>
      <p:ext uri="{BB962C8B-B14F-4D97-AF65-F5344CB8AC3E}">
        <p14:creationId xmlns:p14="http://schemas.microsoft.com/office/powerpoint/2010/main" val="19599234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p:txBody>
          <a:bodyPr/>
          <a:lstStyle/>
          <a:p>
            <a:r>
              <a:rPr lang="zh-CN" altLang="en-US" dirty="0" smtClean="0"/>
              <a:t>绪论</a:t>
            </a:r>
            <a:endParaRPr lang="zh-CN" altLang="en-US" dirty="0"/>
          </a:p>
        </p:txBody>
      </p:sp>
      <p:sp>
        <p:nvSpPr>
          <p:cNvPr id="4099" name="Rectangle 3"/>
          <p:cNvSpPr>
            <a:spLocks noGrp="1" noChangeArrowheads="1"/>
          </p:cNvSpPr>
          <p:nvPr>
            <p:ph type="subTitle" idx="1"/>
          </p:nvPr>
        </p:nvSpPr>
        <p:spPr/>
        <p:txBody>
          <a:bodyPr/>
          <a:lstStyle/>
          <a:p>
            <a:r>
              <a:rPr lang="zh-CN" altLang="en-US" dirty="0" smtClean="0"/>
              <a:t>移动应用那些事</a:t>
            </a:r>
            <a:endParaRPr lang="zh-CN" altLang="en-US" dirty="0"/>
          </a:p>
        </p:txBody>
      </p:sp>
      <p:sp>
        <p:nvSpPr>
          <p:cNvPr id="2" name="TextBox 1"/>
          <p:cNvSpPr txBox="1"/>
          <p:nvPr/>
        </p:nvSpPr>
        <p:spPr>
          <a:xfrm>
            <a:off x="1691680" y="6289102"/>
            <a:ext cx="6984776" cy="430887"/>
          </a:xfrm>
          <a:prstGeom prst="rect">
            <a:avLst/>
          </a:prstGeom>
          <a:noFill/>
        </p:spPr>
        <p:txBody>
          <a:bodyPr wrap="square" rtlCol="0">
            <a:spAutoFit/>
          </a:bodyPr>
          <a:lstStyle/>
          <a:p>
            <a:r>
              <a:rPr lang="zh-CN" altLang="en-US" sz="2200" dirty="0" smtClean="0">
                <a:latin typeface="隶书" pitchFamily="49" charset="-122"/>
                <a:ea typeface="隶书" pitchFamily="49" charset="-122"/>
              </a:rPr>
              <a:t>师文轩，</a:t>
            </a:r>
            <a:r>
              <a:rPr lang="en-US" altLang="zh-CN" sz="2200" dirty="0" smtClean="0">
                <a:latin typeface="隶书" pitchFamily="49" charset="-122"/>
                <a:ea typeface="隶书" pitchFamily="49" charset="-122"/>
              </a:rPr>
              <a:t>13920561100</a:t>
            </a:r>
            <a:r>
              <a:rPr lang="zh-CN" altLang="en-US" sz="2200" dirty="0" smtClean="0">
                <a:latin typeface="隶书" pitchFamily="49" charset="-122"/>
                <a:ea typeface="隶书" pitchFamily="49" charset="-122"/>
              </a:rPr>
              <a:t>，</a:t>
            </a:r>
            <a:r>
              <a:rPr lang="en-US" altLang="zh-CN" sz="2200" dirty="0" smtClean="0">
                <a:latin typeface="隶书" pitchFamily="49" charset="-122"/>
                <a:ea typeface="隶书" pitchFamily="49" charset="-122"/>
              </a:rPr>
              <a:t>shiwenxuan2003@hotmail.com</a:t>
            </a:r>
            <a:endParaRPr lang="zh-CN" altLang="en-US" sz="2200" dirty="0">
              <a:latin typeface="隶书" pitchFamily="49" charset="-122"/>
              <a:ea typeface="隶书" pitchFamily="49" charset="-122"/>
            </a:endParaRPr>
          </a:p>
        </p:txBody>
      </p:sp>
    </p:spTree>
    <p:extLst>
      <p:ext uri="{BB962C8B-B14F-4D97-AF65-F5344CB8AC3E}">
        <p14:creationId xmlns:p14="http://schemas.microsoft.com/office/powerpoint/2010/main" val="3166806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r>
              <a:rPr lang="zh-CN" altLang="en-US" dirty="0"/>
              <a:t>移动应用的产品</a:t>
            </a:r>
          </a:p>
        </p:txBody>
      </p:sp>
      <p:sp>
        <p:nvSpPr>
          <p:cNvPr id="26627" name="内容占位符 2"/>
          <p:cNvSpPr>
            <a:spLocks noGrp="1"/>
          </p:cNvSpPr>
          <p:nvPr>
            <p:ph idx="1"/>
          </p:nvPr>
        </p:nvSpPr>
        <p:spPr/>
        <p:txBody>
          <a:bodyPr/>
          <a:lstStyle/>
          <a:p>
            <a:endParaRPr lang="zh-CN" altLang="en-US" dirty="0" smtClean="0"/>
          </a:p>
        </p:txBody>
      </p:sp>
      <p:sp>
        <p:nvSpPr>
          <p:cNvPr id="26628" name="灯片编号占位符 3"/>
          <p:cNvSpPr>
            <a:spLocks noGrp="1"/>
          </p:cNvSpPr>
          <p:nvPr>
            <p:ph type="sldNum" sz="quarter" idx="10"/>
          </p:nvPr>
        </p:nvSpPr>
        <p:spPr>
          <a:noFill/>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EEFDD52D-CB30-4289-95E4-FD6C914A5D53}" type="slidenum">
              <a:rPr lang="zh-CN" altLang="en-US" smtClean="0"/>
              <a:pPr eaLnBrk="1" hangingPunct="1"/>
              <a:t>22</a:t>
            </a:fld>
            <a:endParaRPr lang="en-US" altLang="zh-CN" smtClean="0"/>
          </a:p>
        </p:txBody>
      </p:sp>
      <p:sp>
        <p:nvSpPr>
          <p:cNvPr id="26629" name="页脚占位符 4"/>
          <p:cNvSpPr>
            <a:spLocks noGrp="1"/>
          </p:cNvSpPr>
          <p:nvPr>
            <p:ph type="ftr" sz="quarter" idx="11"/>
          </p:nvPr>
        </p:nvSpPr>
        <p:spPr>
          <a:noFill/>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mtClean="0"/>
              <a:t>智能移动开发</a:t>
            </a:r>
            <a:endParaRPr lang="en-US" altLang="zh-CN" smtClean="0"/>
          </a:p>
        </p:txBody>
      </p:sp>
      <p:pic>
        <p:nvPicPr>
          <p:cNvPr id="2663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5696" y="2204864"/>
            <a:ext cx="4877101" cy="3877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zh-CN" altLang="en-US" dirty="0"/>
              <a:t>移动应用的用户</a:t>
            </a:r>
            <a:r>
              <a:rPr lang="zh-CN" altLang="en-US" dirty="0" smtClean="0"/>
              <a:t>界面</a:t>
            </a:r>
          </a:p>
        </p:txBody>
      </p:sp>
      <p:sp>
        <p:nvSpPr>
          <p:cNvPr id="28675" name="内容占位符 2"/>
          <p:cNvSpPr>
            <a:spLocks noGrp="1"/>
          </p:cNvSpPr>
          <p:nvPr>
            <p:ph idx="1"/>
          </p:nvPr>
        </p:nvSpPr>
        <p:spPr/>
        <p:txBody>
          <a:bodyPr/>
          <a:lstStyle/>
          <a:p>
            <a:endParaRPr lang="zh-CN" altLang="en-US" dirty="0" smtClean="0"/>
          </a:p>
        </p:txBody>
      </p:sp>
      <p:sp>
        <p:nvSpPr>
          <p:cNvPr id="28676" name="灯片编号占位符 3"/>
          <p:cNvSpPr>
            <a:spLocks noGrp="1"/>
          </p:cNvSpPr>
          <p:nvPr>
            <p:ph type="sldNum" sz="quarter" idx="10"/>
          </p:nvPr>
        </p:nvSpPr>
        <p:spPr>
          <a:noFill/>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0C4067D2-BBD5-45AF-8008-EBCD14D0CAEF}" type="slidenum">
              <a:rPr lang="zh-CN" altLang="en-US" smtClean="0"/>
              <a:pPr eaLnBrk="1" hangingPunct="1"/>
              <a:t>23</a:t>
            </a:fld>
            <a:endParaRPr lang="en-US" altLang="zh-CN" smtClean="0"/>
          </a:p>
        </p:txBody>
      </p:sp>
      <p:sp>
        <p:nvSpPr>
          <p:cNvPr id="28677" name="页脚占位符 4"/>
          <p:cNvSpPr>
            <a:spLocks noGrp="1"/>
          </p:cNvSpPr>
          <p:nvPr>
            <p:ph type="ftr" sz="quarter" idx="11"/>
          </p:nvPr>
        </p:nvSpPr>
        <p:spPr>
          <a:noFill/>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mtClean="0"/>
              <a:t>智能移动开发</a:t>
            </a:r>
            <a:endParaRPr lang="en-US" altLang="zh-CN" smtClean="0"/>
          </a:p>
        </p:txBody>
      </p:sp>
      <p:pic>
        <p:nvPicPr>
          <p:cNvPr id="2867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1680" y="2348880"/>
            <a:ext cx="5695950" cy="384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zh-CN" altLang="en-US" dirty="0"/>
              <a:t>移动应用的用户</a:t>
            </a:r>
            <a:r>
              <a:rPr lang="zh-CN" altLang="en-US" dirty="0" smtClean="0"/>
              <a:t>体验</a:t>
            </a:r>
          </a:p>
        </p:txBody>
      </p:sp>
      <p:sp>
        <p:nvSpPr>
          <p:cNvPr id="27651" name="内容占位符 2"/>
          <p:cNvSpPr>
            <a:spLocks noGrp="1"/>
          </p:cNvSpPr>
          <p:nvPr>
            <p:ph idx="1"/>
          </p:nvPr>
        </p:nvSpPr>
        <p:spPr/>
        <p:txBody>
          <a:bodyPr/>
          <a:lstStyle/>
          <a:p>
            <a:endParaRPr lang="zh-CN" altLang="en-US" dirty="0" smtClean="0"/>
          </a:p>
        </p:txBody>
      </p:sp>
      <p:sp>
        <p:nvSpPr>
          <p:cNvPr id="27652" name="灯片编号占位符 3"/>
          <p:cNvSpPr>
            <a:spLocks noGrp="1"/>
          </p:cNvSpPr>
          <p:nvPr>
            <p:ph type="sldNum" sz="quarter" idx="10"/>
          </p:nvPr>
        </p:nvSpPr>
        <p:spPr>
          <a:noFill/>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8CF0282F-51BF-4B08-A9B1-B102DACA0DDF}" type="slidenum">
              <a:rPr lang="zh-CN" altLang="en-US" smtClean="0"/>
              <a:pPr eaLnBrk="1" hangingPunct="1"/>
              <a:t>24</a:t>
            </a:fld>
            <a:endParaRPr lang="en-US" altLang="zh-CN" smtClean="0"/>
          </a:p>
        </p:txBody>
      </p:sp>
      <p:sp>
        <p:nvSpPr>
          <p:cNvPr id="27653" name="页脚占位符 4"/>
          <p:cNvSpPr>
            <a:spLocks noGrp="1"/>
          </p:cNvSpPr>
          <p:nvPr>
            <p:ph type="ftr" sz="quarter" idx="11"/>
          </p:nvPr>
        </p:nvSpPr>
        <p:spPr>
          <a:noFill/>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mtClean="0"/>
              <a:t>智能移动开发</a:t>
            </a:r>
            <a:endParaRPr lang="en-US" altLang="zh-CN" smtClean="0"/>
          </a:p>
        </p:txBody>
      </p:sp>
      <p:pic>
        <p:nvPicPr>
          <p:cNvPr id="2765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4919" y="2060848"/>
            <a:ext cx="5715000" cy="398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r>
              <a:rPr lang="zh-CN" altLang="en-US" dirty="0"/>
              <a:t>移动应用的</a:t>
            </a:r>
            <a:r>
              <a:rPr lang="zh-CN" altLang="en-US" dirty="0" smtClean="0"/>
              <a:t>服务器</a:t>
            </a:r>
          </a:p>
        </p:txBody>
      </p:sp>
      <p:sp>
        <p:nvSpPr>
          <p:cNvPr id="29699" name="内容占位符 2"/>
          <p:cNvSpPr>
            <a:spLocks noGrp="1"/>
          </p:cNvSpPr>
          <p:nvPr>
            <p:ph idx="1"/>
          </p:nvPr>
        </p:nvSpPr>
        <p:spPr/>
        <p:txBody>
          <a:bodyPr/>
          <a:lstStyle/>
          <a:p>
            <a:endParaRPr lang="zh-CN" altLang="en-US" dirty="0" smtClean="0"/>
          </a:p>
        </p:txBody>
      </p:sp>
      <p:sp>
        <p:nvSpPr>
          <p:cNvPr id="29700" name="灯片编号占位符 3"/>
          <p:cNvSpPr>
            <a:spLocks noGrp="1"/>
          </p:cNvSpPr>
          <p:nvPr>
            <p:ph type="sldNum" sz="quarter" idx="10"/>
          </p:nvPr>
        </p:nvSpPr>
        <p:spPr>
          <a:noFill/>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FD3F2FB6-58F5-4968-AC28-0B9D3F3E5F27}" type="slidenum">
              <a:rPr lang="zh-CN" altLang="en-US" smtClean="0"/>
              <a:pPr eaLnBrk="1" hangingPunct="1"/>
              <a:t>25</a:t>
            </a:fld>
            <a:endParaRPr lang="en-US" altLang="zh-CN" smtClean="0"/>
          </a:p>
        </p:txBody>
      </p:sp>
      <p:sp>
        <p:nvSpPr>
          <p:cNvPr id="29701" name="页脚占位符 4"/>
          <p:cNvSpPr>
            <a:spLocks noGrp="1"/>
          </p:cNvSpPr>
          <p:nvPr>
            <p:ph type="ftr" sz="quarter" idx="11"/>
          </p:nvPr>
        </p:nvSpPr>
        <p:spPr>
          <a:noFill/>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mtClean="0"/>
              <a:t>智能移动开发</a:t>
            </a:r>
            <a:endParaRPr lang="en-US" altLang="zh-CN" smtClean="0"/>
          </a:p>
        </p:txBody>
      </p:sp>
      <p:pic>
        <p:nvPicPr>
          <p:cNvPr id="2970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17057" y="2204864"/>
            <a:ext cx="5695950" cy="401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a:lstStyle/>
          <a:p>
            <a:r>
              <a:rPr lang="zh-CN" altLang="en-US" dirty="0"/>
              <a:t>移动应用的数据</a:t>
            </a:r>
            <a:r>
              <a:rPr lang="zh-CN" altLang="en-US" dirty="0" smtClean="0"/>
              <a:t>中心</a:t>
            </a:r>
          </a:p>
        </p:txBody>
      </p:sp>
      <p:sp>
        <p:nvSpPr>
          <p:cNvPr id="30723" name="内容占位符 2"/>
          <p:cNvSpPr>
            <a:spLocks noGrp="1"/>
          </p:cNvSpPr>
          <p:nvPr>
            <p:ph idx="1"/>
          </p:nvPr>
        </p:nvSpPr>
        <p:spPr/>
        <p:txBody>
          <a:bodyPr/>
          <a:lstStyle/>
          <a:p>
            <a:endParaRPr lang="zh-CN" altLang="en-US" dirty="0" smtClean="0"/>
          </a:p>
        </p:txBody>
      </p:sp>
      <p:sp>
        <p:nvSpPr>
          <p:cNvPr id="30724" name="灯片编号占位符 3"/>
          <p:cNvSpPr>
            <a:spLocks noGrp="1"/>
          </p:cNvSpPr>
          <p:nvPr>
            <p:ph type="sldNum" sz="quarter" idx="10"/>
          </p:nvPr>
        </p:nvSpPr>
        <p:spPr>
          <a:noFill/>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C6F68B0-AA96-4A13-A5D0-71222EF2A066}" type="slidenum">
              <a:rPr lang="zh-CN" altLang="en-US" smtClean="0"/>
              <a:pPr eaLnBrk="1" hangingPunct="1"/>
              <a:t>26</a:t>
            </a:fld>
            <a:endParaRPr lang="en-US" altLang="zh-CN" smtClean="0"/>
          </a:p>
        </p:txBody>
      </p:sp>
      <p:sp>
        <p:nvSpPr>
          <p:cNvPr id="30725" name="页脚占位符 4"/>
          <p:cNvSpPr>
            <a:spLocks noGrp="1"/>
          </p:cNvSpPr>
          <p:nvPr>
            <p:ph type="ftr" sz="quarter" idx="11"/>
          </p:nvPr>
        </p:nvSpPr>
        <p:spPr>
          <a:noFill/>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mtClean="0"/>
              <a:t>智能移动开发</a:t>
            </a:r>
            <a:endParaRPr lang="en-US" altLang="zh-CN" smtClean="0"/>
          </a:p>
        </p:txBody>
      </p:sp>
      <p:pic>
        <p:nvPicPr>
          <p:cNvPr id="307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7704" y="2060848"/>
            <a:ext cx="5457557" cy="4437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p:txBody>
          <a:bodyPr/>
          <a:lstStyle/>
          <a:p>
            <a:r>
              <a:rPr lang="zh-CN" altLang="en-US" dirty="0" smtClean="0"/>
              <a:t>绪论</a:t>
            </a:r>
            <a:endParaRPr lang="zh-CN" altLang="en-US" dirty="0"/>
          </a:p>
        </p:txBody>
      </p:sp>
      <p:sp>
        <p:nvSpPr>
          <p:cNvPr id="4099" name="Rectangle 3"/>
          <p:cNvSpPr>
            <a:spLocks noGrp="1" noChangeArrowheads="1"/>
          </p:cNvSpPr>
          <p:nvPr>
            <p:ph type="subTitle" idx="1"/>
          </p:nvPr>
        </p:nvSpPr>
        <p:spPr/>
        <p:txBody>
          <a:bodyPr/>
          <a:lstStyle/>
          <a:p>
            <a:r>
              <a:rPr lang="zh-CN" altLang="en-US" dirty="0"/>
              <a:t>电阻屏和电容屏</a:t>
            </a:r>
          </a:p>
        </p:txBody>
      </p:sp>
      <p:sp>
        <p:nvSpPr>
          <p:cNvPr id="2" name="TextBox 1"/>
          <p:cNvSpPr txBox="1"/>
          <p:nvPr/>
        </p:nvSpPr>
        <p:spPr>
          <a:xfrm>
            <a:off x="1691680" y="6289102"/>
            <a:ext cx="6984776" cy="430887"/>
          </a:xfrm>
          <a:prstGeom prst="rect">
            <a:avLst/>
          </a:prstGeom>
          <a:noFill/>
        </p:spPr>
        <p:txBody>
          <a:bodyPr wrap="square" rtlCol="0">
            <a:spAutoFit/>
          </a:bodyPr>
          <a:lstStyle/>
          <a:p>
            <a:r>
              <a:rPr lang="zh-CN" altLang="en-US" sz="2200" dirty="0" smtClean="0">
                <a:latin typeface="隶书" pitchFamily="49" charset="-122"/>
                <a:ea typeface="隶书" pitchFamily="49" charset="-122"/>
              </a:rPr>
              <a:t>师文轩，</a:t>
            </a:r>
            <a:r>
              <a:rPr lang="en-US" altLang="zh-CN" sz="2200" dirty="0" smtClean="0">
                <a:latin typeface="隶书" pitchFamily="49" charset="-122"/>
                <a:ea typeface="隶书" pitchFamily="49" charset="-122"/>
              </a:rPr>
              <a:t>13920561100</a:t>
            </a:r>
            <a:r>
              <a:rPr lang="zh-CN" altLang="en-US" sz="2200" dirty="0" smtClean="0">
                <a:latin typeface="隶书" pitchFamily="49" charset="-122"/>
                <a:ea typeface="隶书" pitchFamily="49" charset="-122"/>
              </a:rPr>
              <a:t>，</a:t>
            </a:r>
            <a:r>
              <a:rPr lang="en-US" altLang="zh-CN" sz="2200" dirty="0" smtClean="0">
                <a:latin typeface="隶书" pitchFamily="49" charset="-122"/>
                <a:ea typeface="隶书" pitchFamily="49" charset="-122"/>
              </a:rPr>
              <a:t>shiwenxuan2003@hotmail.com</a:t>
            </a:r>
            <a:endParaRPr lang="zh-CN" altLang="en-US" sz="2200" dirty="0">
              <a:latin typeface="隶书" pitchFamily="49" charset="-122"/>
              <a:ea typeface="隶书" pitchFamily="49" charset="-122"/>
            </a:endParaRPr>
          </a:p>
        </p:txBody>
      </p:sp>
    </p:spTree>
    <p:extLst>
      <p:ext uri="{BB962C8B-B14F-4D97-AF65-F5344CB8AC3E}">
        <p14:creationId xmlns:p14="http://schemas.microsoft.com/office/powerpoint/2010/main" val="394045288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49"/>
          <p:cNvSpPr>
            <a:spLocks noGrp="1" noChangeArrowheads="1"/>
          </p:cNvSpPr>
          <p:nvPr>
            <p:ph type="sldNum" sz="quarter" idx="10"/>
          </p:nvPr>
        </p:nvSpPr>
        <p:spPr>
          <a:noFill/>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21FB159A-D805-4A84-BAB7-29A93DBFE10F}" type="slidenum">
              <a:rPr lang="zh-CN" altLang="en-US" smtClean="0"/>
              <a:pPr eaLnBrk="1" hangingPunct="1"/>
              <a:t>28</a:t>
            </a:fld>
            <a:endParaRPr lang="en-US" altLang="zh-CN" smtClean="0"/>
          </a:p>
        </p:txBody>
      </p:sp>
      <p:sp>
        <p:nvSpPr>
          <p:cNvPr id="31747" name="Rectangle 50"/>
          <p:cNvSpPr>
            <a:spLocks noGrp="1" noChangeArrowheads="1"/>
          </p:cNvSpPr>
          <p:nvPr>
            <p:ph type="ftr" sz="quarter" idx="11"/>
          </p:nvPr>
        </p:nvSpPr>
        <p:spPr>
          <a:noFill/>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mtClean="0"/>
              <a:t>智能移动开发</a:t>
            </a:r>
            <a:endParaRPr lang="en-US" altLang="zh-CN" smtClean="0"/>
          </a:p>
        </p:txBody>
      </p:sp>
      <p:sp>
        <p:nvSpPr>
          <p:cNvPr id="31748" name="Rectangle 2"/>
          <p:cNvSpPr>
            <a:spLocks noGrp="1" noChangeArrowheads="1"/>
          </p:cNvSpPr>
          <p:nvPr>
            <p:ph type="title"/>
          </p:nvPr>
        </p:nvSpPr>
        <p:spPr/>
        <p:txBody>
          <a:bodyPr/>
          <a:lstStyle/>
          <a:p>
            <a:r>
              <a:rPr lang="zh-CN" altLang="en-US" dirty="0" smtClean="0"/>
              <a:t>电阻屏和电容屏</a:t>
            </a:r>
          </a:p>
        </p:txBody>
      </p:sp>
      <p:sp>
        <p:nvSpPr>
          <p:cNvPr id="31749" name="Rectangle 3"/>
          <p:cNvSpPr>
            <a:spLocks noGrp="1" noChangeArrowheads="1"/>
          </p:cNvSpPr>
          <p:nvPr>
            <p:ph type="body" idx="1"/>
          </p:nvPr>
        </p:nvSpPr>
        <p:spPr/>
        <p:txBody>
          <a:bodyPr/>
          <a:lstStyle/>
          <a:p>
            <a:r>
              <a:rPr lang="zh-CN" altLang="en-US" dirty="0"/>
              <a:t>电容屏是根据人体自带电流电流来感应的，而电阻屏是根据压力感应的，所以电容屏只有用手机去触摸的时候屏幕才会有反应，用手写笔或者指甲去触摸是不行的，而电阻屏可以用指甲或者手写笔</a:t>
            </a:r>
            <a:r>
              <a:rPr lang="zh-CN" altLang="en-US" dirty="0" smtClean="0"/>
              <a:t>。</a:t>
            </a:r>
            <a:endParaRPr lang="en-US" altLang="zh-CN" dirty="0" smtClean="0"/>
          </a:p>
          <a:p>
            <a:r>
              <a:rPr lang="zh-CN" altLang="en-US" dirty="0"/>
              <a:t>电阻触</a:t>
            </a:r>
            <a:r>
              <a:rPr lang="zh-CN" altLang="en-US" dirty="0" smtClean="0"/>
              <a:t>屏价格低廉，不同</a:t>
            </a:r>
            <a:r>
              <a:rPr lang="zh-CN" altLang="en-US" dirty="0"/>
              <a:t>厂商的电容屏价格比电阻屏贵</a:t>
            </a:r>
            <a:r>
              <a:rPr lang="en-US" altLang="zh-CN" dirty="0"/>
              <a:t>10%</a:t>
            </a:r>
            <a:r>
              <a:rPr lang="zh-CN" altLang="en-US" dirty="0"/>
              <a:t>到</a:t>
            </a:r>
            <a:r>
              <a:rPr lang="en-US" altLang="zh-CN" dirty="0"/>
              <a:t>50%</a:t>
            </a:r>
            <a:r>
              <a:rPr lang="zh-CN" altLang="en-US" dirty="0"/>
              <a:t>。</a:t>
            </a:r>
          </a:p>
          <a:p>
            <a:endParaRPr lang="zh-CN" altLang="en-US" dirty="0" smtClean="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49"/>
          <p:cNvSpPr>
            <a:spLocks noGrp="1" noChangeArrowheads="1"/>
          </p:cNvSpPr>
          <p:nvPr>
            <p:ph type="sldNum" sz="quarter" idx="10"/>
          </p:nvPr>
        </p:nvSpPr>
        <p:spPr>
          <a:noFill/>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B1B4A65-E6D4-4AFF-9D78-9AB9EE89125A}" type="slidenum">
              <a:rPr lang="zh-CN" altLang="en-US" smtClean="0"/>
              <a:pPr eaLnBrk="1" hangingPunct="1"/>
              <a:t>29</a:t>
            </a:fld>
            <a:endParaRPr lang="en-US" altLang="zh-CN" smtClean="0"/>
          </a:p>
        </p:txBody>
      </p:sp>
      <p:sp>
        <p:nvSpPr>
          <p:cNvPr id="32771" name="Rectangle 50"/>
          <p:cNvSpPr>
            <a:spLocks noGrp="1" noChangeArrowheads="1"/>
          </p:cNvSpPr>
          <p:nvPr>
            <p:ph type="ftr" sz="quarter" idx="11"/>
          </p:nvPr>
        </p:nvSpPr>
        <p:spPr>
          <a:noFill/>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mtClean="0"/>
              <a:t>智能移动开发</a:t>
            </a:r>
            <a:endParaRPr lang="en-US" altLang="zh-CN" smtClean="0"/>
          </a:p>
        </p:txBody>
      </p:sp>
      <p:sp>
        <p:nvSpPr>
          <p:cNvPr id="32772" name="Rectangle 2"/>
          <p:cNvSpPr>
            <a:spLocks noGrp="1" noChangeArrowheads="1"/>
          </p:cNvSpPr>
          <p:nvPr>
            <p:ph type="title"/>
          </p:nvPr>
        </p:nvSpPr>
        <p:spPr/>
        <p:txBody>
          <a:bodyPr/>
          <a:lstStyle/>
          <a:p>
            <a:r>
              <a:rPr lang="zh-CN" altLang="en-US" dirty="0"/>
              <a:t>电阻屏</a:t>
            </a:r>
            <a:r>
              <a:rPr lang="zh-CN" altLang="en-US" dirty="0" smtClean="0"/>
              <a:t>原理</a:t>
            </a:r>
          </a:p>
        </p:txBody>
      </p:sp>
      <p:sp>
        <p:nvSpPr>
          <p:cNvPr id="32773" name="Rectangle 3"/>
          <p:cNvSpPr>
            <a:spLocks noGrp="1" noChangeArrowheads="1"/>
          </p:cNvSpPr>
          <p:nvPr>
            <p:ph type="body" idx="1"/>
          </p:nvPr>
        </p:nvSpPr>
        <p:spPr>
          <a:xfrm>
            <a:off x="457200" y="1719263"/>
            <a:ext cx="5554663" cy="4411662"/>
          </a:xfrm>
        </p:spPr>
        <p:txBody>
          <a:bodyPr/>
          <a:lstStyle/>
          <a:p>
            <a:r>
              <a:rPr lang="zh-CN" altLang="en-US" dirty="0" smtClean="0"/>
              <a:t>电阻触摸屏的屏体部分是一块贴在显示器表面的多层复合薄膜，由一层玻璃或有机玻璃作为基层，表面涂有一层透明的导电层，上面再盖有一层外表面硬化处理、光滑防刮的塑料层</a:t>
            </a:r>
          </a:p>
          <a:p>
            <a:r>
              <a:rPr lang="zh-CN" altLang="en-US" dirty="0" smtClean="0"/>
              <a:t>当手指按在触摸屏上时，该处两层导电层接触，电阻发生变化，在</a:t>
            </a:r>
            <a:r>
              <a:rPr lang="en-US" altLang="zh-CN" dirty="0" smtClean="0"/>
              <a:t>X</a:t>
            </a:r>
            <a:r>
              <a:rPr lang="zh-CN" altLang="en-US" dirty="0" smtClean="0"/>
              <a:t>和</a:t>
            </a:r>
            <a:r>
              <a:rPr lang="en-US" altLang="zh-CN" dirty="0" smtClean="0"/>
              <a:t>Y</a:t>
            </a:r>
            <a:r>
              <a:rPr lang="zh-CN" altLang="en-US" dirty="0" smtClean="0"/>
              <a:t>两个方向上产生信号，然后送触摸屏控制器。</a:t>
            </a:r>
          </a:p>
          <a:p>
            <a:pPr lvl="1"/>
            <a:endParaRPr lang="zh-CN" altLang="en-US" sz="2200" dirty="0" smtClean="0"/>
          </a:p>
        </p:txBody>
      </p:sp>
      <p:pic>
        <p:nvPicPr>
          <p:cNvPr id="3277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40151" y="2133600"/>
            <a:ext cx="3132411" cy="315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p:txBody>
          <a:bodyPr/>
          <a:lstStyle/>
          <a:p>
            <a:r>
              <a:rPr lang="zh-CN" altLang="en-US" dirty="0" smtClean="0"/>
              <a:t>绪论</a:t>
            </a:r>
            <a:endParaRPr lang="zh-CN" altLang="en-US" dirty="0"/>
          </a:p>
        </p:txBody>
      </p:sp>
      <p:sp>
        <p:nvSpPr>
          <p:cNvPr id="4099" name="Rectangle 3"/>
          <p:cNvSpPr>
            <a:spLocks noGrp="1" noChangeArrowheads="1"/>
          </p:cNvSpPr>
          <p:nvPr>
            <p:ph type="subTitle" idx="1"/>
          </p:nvPr>
        </p:nvSpPr>
        <p:spPr/>
        <p:txBody>
          <a:bodyPr/>
          <a:lstStyle/>
          <a:p>
            <a:r>
              <a:rPr lang="zh-CN" altLang="en-US" dirty="0" smtClean="0"/>
              <a:t>主流移动平台</a:t>
            </a:r>
            <a:endParaRPr lang="zh-CN" altLang="en-US" dirty="0"/>
          </a:p>
        </p:txBody>
      </p:sp>
      <p:sp>
        <p:nvSpPr>
          <p:cNvPr id="2" name="TextBox 1"/>
          <p:cNvSpPr txBox="1"/>
          <p:nvPr/>
        </p:nvSpPr>
        <p:spPr>
          <a:xfrm>
            <a:off x="1691680" y="6289102"/>
            <a:ext cx="6984776" cy="430887"/>
          </a:xfrm>
          <a:prstGeom prst="rect">
            <a:avLst/>
          </a:prstGeom>
          <a:noFill/>
        </p:spPr>
        <p:txBody>
          <a:bodyPr wrap="square" rtlCol="0">
            <a:spAutoFit/>
          </a:bodyPr>
          <a:lstStyle/>
          <a:p>
            <a:r>
              <a:rPr lang="zh-CN" altLang="en-US" sz="2200" dirty="0" smtClean="0">
                <a:latin typeface="隶书" pitchFamily="49" charset="-122"/>
                <a:ea typeface="隶书" pitchFamily="49" charset="-122"/>
              </a:rPr>
              <a:t>师文轩，</a:t>
            </a:r>
            <a:r>
              <a:rPr lang="en-US" altLang="zh-CN" sz="2200" dirty="0" smtClean="0">
                <a:latin typeface="隶书" pitchFamily="49" charset="-122"/>
                <a:ea typeface="隶书" pitchFamily="49" charset="-122"/>
              </a:rPr>
              <a:t>13920561100</a:t>
            </a:r>
            <a:r>
              <a:rPr lang="zh-CN" altLang="en-US" sz="2200" dirty="0" smtClean="0">
                <a:latin typeface="隶书" pitchFamily="49" charset="-122"/>
                <a:ea typeface="隶书" pitchFamily="49" charset="-122"/>
              </a:rPr>
              <a:t>，</a:t>
            </a:r>
            <a:r>
              <a:rPr lang="en-US" altLang="zh-CN" sz="2200" dirty="0" smtClean="0">
                <a:latin typeface="隶书" pitchFamily="49" charset="-122"/>
                <a:ea typeface="隶书" pitchFamily="49" charset="-122"/>
              </a:rPr>
              <a:t>shiwenxuan2003@hotmail.com</a:t>
            </a:r>
            <a:endParaRPr lang="zh-CN" altLang="en-US" sz="2200" dirty="0">
              <a:latin typeface="隶书" pitchFamily="49" charset="-122"/>
              <a:ea typeface="隶书" pitchFamily="49" charset="-122"/>
            </a:endParaRPr>
          </a:p>
        </p:txBody>
      </p:sp>
    </p:spTree>
    <p:extLst>
      <p:ext uri="{BB962C8B-B14F-4D97-AF65-F5344CB8AC3E}">
        <p14:creationId xmlns:p14="http://schemas.microsoft.com/office/powerpoint/2010/main" val="37269007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49"/>
          <p:cNvSpPr>
            <a:spLocks noGrp="1" noChangeArrowheads="1"/>
          </p:cNvSpPr>
          <p:nvPr>
            <p:ph type="sldNum" sz="quarter" idx="10"/>
          </p:nvPr>
        </p:nvSpPr>
        <p:spPr>
          <a:noFill/>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67C3C7AE-18D2-4A68-9CDB-260207AC538B}" type="slidenum">
              <a:rPr lang="zh-CN" altLang="en-US" smtClean="0"/>
              <a:pPr eaLnBrk="1" hangingPunct="1"/>
              <a:t>30</a:t>
            </a:fld>
            <a:endParaRPr lang="en-US" altLang="zh-CN" smtClean="0"/>
          </a:p>
        </p:txBody>
      </p:sp>
      <p:sp>
        <p:nvSpPr>
          <p:cNvPr id="33795" name="Rectangle 50"/>
          <p:cNvSpPr>
            <a:spLocks noGrp="1" noChangeArrowheads="1"/>
          </p:cNvSpPr>
          <p:nvPr>
            <p:ph type="ftr" sz="quarter" idx="11"/>
          </p:nvPr>
        </p:nvSpPr>
        <p:spPr>
          <a:noFill/>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mtClean="0"/>
              <a:t>智能移动开发</a:t>
            </a:r>
            <a:endParaRPr lang="en-US" altLang="zh-CN" smtClean="0"/>
          </a:p>
        </p:txBody>
      </p:sp>
      <p:sp>
        <p:nvSpPr>
          <p:cNvPr id="33796" name="Rectangle 2"/>
          <p:cNvSpPr>
            <a:spLocks noGrp="1" noChangeArrowheads="1"/>
          </p:cNvSpPr>
          <p:nvPr>
            <p:ph type="title"/>
          </p:nvPr>
        </p:nvSpPr>
        <p:spPr/>
        <p:txBody>
          <a:bodyPr/>
          <a:lstStyle/>
          <a:p>
            <a:pPr lvl="1"/>
            <a:r>
              <a:rPr lang="zh-CN" altLang="en-US" dirty="0"/>
              <a:t>电阻屏识触</a:t>
            </a:r>
            <a:r>
              <a:rPr lang="zh-CN" altLang="en-US" dirty="0" smtClean="0"/>
              <a:t>原理</a:t>
            </a:r>
          </a:p>
        </p:txBody>
      </p:sp>
      <p:sp>
        <p:nvSpPr>
          <p:cNvPr id="33797" name="Rectangle 3"/>
          <p:cNvSpPr>
            <a:spLocks noGrp="1" noChangeArrowheads="1"/>
          </p:cNvSpPr>
          <p:nvPr>
            <p:ph type="body" idx="1"/>
          </p:nvPr>
        </p:nvSpPr>
        <p:spPr/>
        <p:txBody>
          <a:bodyPr/>
          <a:lstStyle/>
          <a:p>
            <a:pPr lvl="1"/>
            <a:endParaRPr lang="zh-CN" altLang="en-US" dirty="0" smtClean="0"/>
          </a:p>
        </p:txBody>
      </p:sp>
      <p:pic>
        <p:nvPicPr>
          <p:cNvPr id="3379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2274" y="2032546"/>
            <a:ext cx="5183981" cy="3898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9"/>
          <p:cNvSpPr>
            <a:spLocks noGrp="1" noChangeArrowheads="1"/>
          </p:cNvSpPr>
          <p:nvPr>
            <p:ph type="sldNum" sz="quarter" idx="10"/>
          </p:nvPr>
        </p:nvSpPr>
        <p:spPr>
          <a:noFill/>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0D4FF1F8-F012-471A-9A37-5EC7017E6FD1}" type="slidenum">
              <a:rPr lang="zh-CN" altLang="en-US" smtClean="0"/>
              <a:pPr eaLnBrk="1" hangingPunct="1"/>
              <a:t>31</a:t>
            </a:fld>
            <a:endParaRPr lang="en-US" altLang="zh-CN" smtClean="0"/>
          </a:p>
        </p:txBody>
      </p:sp>
      <p:sp>
        <p:nvSpPr>
          <p:cNvPr id="34819" name="Rectangle 50"/>
          <p:cNvSpPr>
            <a:spLocks noGrp="1" noChangeArrowheads="1"/>
          </p:cNvSpPr>
          <p:nvPr>
            <p:ph type="ftr" sz="quarter" idx="11"/>
          </p:nvPr>
        </p:nvSpPr>
        <p:spPr>
          <a:noFill/>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mtClean="0"/>
              <a:t>智能移动开发</a:t>
            </a:r>
            <a:endParaRPr lang="en-US" altLang="zh-CN" smtClean="0"/>
          </a:p>
        </p:txBody>
      </p:sp>
      <p:sp>
        <p:nvSpPr>
          <p:cNvPr id="34820" name="Rectangle 2"/>
          <p:cNvSpPr>
            <a:spLocks noGrp="1" noChangeArrowheads="1"/>
          </p:cNvSpPr>
          <p:nvPr>
            <p:ph type="title"/>
          </p:nvPr>
        </p:nvSpPr>
        <p:spPr/>
        <p:txBody>
          <a:bodyPr/>
          <a:lstStyle/>
          <a:p>
            <a:r>
              <a:rPr lang="zh-CN" altLang="en-US" dirty="0"/>
              <a:t>电容屏</a:t>
            </a:r>
            <a:r>
              <a:rPr lang="zh-CN" altLang="en-US" dirty="0" smtClean="0"/>
              <a:t>原理</a:t>
            </a:r>
          </a:p>
        </p:txBody>
      </p:sp>
      <p:sp>
        <p:nvSpPr>
          <p:cNvPr id="34821" name="Rectangle 3"/>
          <p:cNvSpPr>
            <a:spLocks noGrp="1" noChangeArrowheads="1"/>
          </p:cNvSpPr>
          <p:nvPr>
            <p:ph type="body" idx="1"/>
          </p:nvPr>
        </p:nvSpPr>
        <p:spPr>
          <a:xfrm>
            <a:off x="457200" y="1719263"/>
            <a:ext cx="8229600" cy="2933700"/>
          </a:xfrm>
        </p:spPr>
        <p:txBody>
          <a:bodyPr/>
          <a:lstStyle/>
          <a:p>
            <a:pPr>
              <a:lnSpc>
                <a:spcPct val="100000"/>
              </a:lnSpc>
            </a:pPr>
            <a:r>
              <a:rPr lang="zh-CN" altLang="en-US" dirty="0" smtClean="0"/>
              <a:t>电容式触摸屏是在玻璃表面贴上一层透明的特殊金属导电物质。</a:t>
            </a:r>
          </a:p>
          <a:p>
            <a:pPr>
              <a:lnSpc>
                <a:spcPct val="100000"/>
              </a:lnSpc>
            </a:pPr>
            <a:r>
              <a:rPr lang="zh-CN" altLang="en-US" dirty="0" smtClean="0"/>
              <a:t>当手指触摸在金属层上时，触点的电容就会发生变化，使得与之相连的振荡器频率发生变化。</a:t>
            </a:r>
          </a:p>
          <a:p>
            <a:pPr>
              <a:lnSpc>
                <a:spcPct val="100000"/>
              </a:lnSpc>
            </a:pPr>
            <a:r>
              <a:rPr lang="zh-CN" altLang="en-US" dirty="0" smtClean="0"/>
              <a:t>通过测量频率变化可以确定触摸位置获得信息。</a:t>
            </a:r>
          </a:p>
          <a:p>
            <a:pPr lvl="1">
              <a:lnSpc>
                <a:spcPct val="100000"/>
              </a:lnSpc>
            </a:pPr>
            <a:endParaRPr lang="zh-CN" altLang="en-US" dirty="0" smtClean="0"/>
          </a:p>
        </p:txBody>
      </p:sp>
      <p:pic>
        <p:nvPicPr>
          <p:cNvPr id="34822"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5513" y="4581525"/>
            <a:ext cx="4176712"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49"/>
          <p:cNvSpPr>
            <a:spLocks noGrp="1" noChangeArrowheads="1"/>
          </p:cNvSpPr>
          <p:nvPr>
            <p:ph type="sldNum" sz="quarter" idx="10"/>
          </p:nvPr>
        </p:nvSpPr>
        <p:spPr>
          <a:noFill/>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E48AEACF-5BAB-4BA3-BB4A-8081EDBC9D26}" type="slidenum">
              <a:rPr lang="zh-CN" altLang="en-US" smtClean="0"/>
              <a:pPr eaLnBrk="1" hangingPunct="1"/>
              <a:t>32</a:t>
            </a:fld>
            <a:endParaRPr lang="en-US" altLang="zh-CN" smtClean="0"/>
          </a:p>
        </p:txBody>
      </p:sp>
      <p:sp>
        <p:nvSpPr>
          <p:cNvPr id="37891" name="Rectangle 50"/>
          <p:cNvSpPr>
            <a:spLocks noGrp="1" noChangeArrowheads="1"/>
          </p:cNvSpPr>
          <p:nvPr>
            <p:ph type="ftr" sz="quarter" idx="11"/>
          </p:nvPr>
        </p:nvSpPr>
        <p:spPr>
          <a:noFill/>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mtClean="0"/>
              <a:t>智能移动开发</a:t>
            </a:r>
            <a:endParaRPr lang="en-US" altLang="zh-CN" smtClean="0"/>
          </a:p>
        </p:txBody>
      </p:sp>
      <p:sp>
        <p:nvSpPr>
          <p:cNvPr id="37892" name="Rectangle 2"/>
          <p:cNvSpPr>
            <a:spLocks noGrp="1" noChangeArrowheads="1"/>
          </p:cNvSpPr>
          <p:nvPr>
            <p:ph type="title"/>
          </p:nvPr>
        </p:nvSpPr>
        <p:spPr/>
        <p:txBody>
          <a:bodyPr/>
          <a:lstStyle/>
          <a:p>
            <a:r>
              <a:rPr lang="zh-CN" altLang="en-US" dirty="0"/>
              <a:t>精度 </a:t>
            </a:r>
            <a:endParaRPr lang="zh-CN" altLang="en-US" dirty="0" smtClean="0"/>
          </a:p>
        </p:txBody>
      </p:sp>
      <p:sp>
        <p:nvSpPr>
          <p:cNvPr id="37893" name="Rectangle 3"/>
          <p:cNvSpPr>
            <a:spLocks noGrp="1" noChangeArrowheads="1"/>
          </p:cNvSpPr>
          <p:nvPr>
            <p:ph type="body" idx="1"/>
          </p:nvPr>
        </p:nvSpPr>
        <p:spPr/>
        <p:txBody>
          <a:bodyPr/>
          <a:lstStyle/>
          <a:p>
            <a:r>
              <a:rPr lang="zh-CN" altLang="en-US" dirty="0" smtClean="0"/>
              <a:t>电阻触屏：精度至少达到单个显示像素，有助于在使用小控制元素的界面下进行操作。 </a:t>
            </a:r>
          </a:p>
          <a:p>
            <a:r>
              <a:rPr lang="zh-CN" altLang="en-US" dirty="0" smtClean="0"/>
              <a:t>电容触屏：理论精度可以达到几个像素，但实际上会受手指接触面积限制。</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49"/>
          <p:cNvSpPr>
            <a:spLocks noGrp="1" noChangeArrowheads="1"/>
          </p:cNvSpPr>
          <p:nvPr>
            <p:ph type="sldNum" sz="quarter" idx="10"/>
          </p:nvPr>
        </p:nvSpPr>
        <p:spPr>
          <a:noFill/>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B6E1183F-2C74-49A3-BFD5-9A4CA38BEC06}" type="slidenum">
              <a:rPr lang="zh-CN" altLang="en-US" smtClean="0"/>
              <a:pPr eaLnBrk="1" hangingPunct="1"/>
              <a:t>33</a:t>
            </a:fld>
            <a:endParaRPr lang="en-US" altLang="zh-CN" smtClean="0"/>
          </a:p>
        </p:txBody>
      </p:sp>
      <p:sp>
        <p:nvSpPr>
          <p:cNvPr id="39939" name="Rectangle 50"/>
          <p:cNvSpPr>
            <a:spLocks noGrp="1" noChangeArrowheads="1"/>
          </p:cNvSpPr>
          <p:nvPr>
            <p:ph type="ftr" sz="quarter" idx="11"/>
          </p:nvPr>
        </p:nvSpPr>
        <p:spPr>
          <a:noFill/>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mtClean="0"/>
              <a:t>智能移动开发</a:t>
            </a:r>
            <a:endParaRPr lang="en-US" altLang="zh-CN" smtClean="0"/>
          </a:p>
        </p:txBody>
      </p:sp>
      <p:sp>
        <p:nvSpPr>
          <p:cNvPr id="39940" name="Rectangle 2"/>
          <p:cNvSpPr>
            <a:spLocks noGrp="1" noChangeArrowheads="1"/>
          </p:cNvSpPr>
          <p:nvPr>
            <p:ph type="title"/>
          </p:nvPr>
        </p:nvSpPr>
        <p:spPr/>
        <p:txBody>
          <a:bodyPr/>
          <a:lstStyle/>
          <a:p>
            <a:r>
              <a:rPr lang="zh-CN" altLang="en-US" dirty="0"/>
              <a:t>多点触摸可行性 </a:t>
            </a:r>
            <a:endParaRPr lang="zh-CN" altLang="en-US" dirty="0" smtClean="0"/>
          </a:p>
        </p:txBody>
      </p:sp>
      <p:sp>
        <p:nvSpPr>
          <p:cNvPr id="39941" name="Rectangle 3"/>
          <p:cNvSpPr>
            <a:spLocks noGrp="1" noChangeArrowheads="1"/>
          </p:cNvSpPr>
          <p:nvPr>
            <p:ph type="body" idx="1"/>
          </p:nvPr>
        </p:nvSpPr>
        <p:spPr/>
        <p:txBody>
          <a:bodyPr/>
          <a:lstStyle/>
          <a:p>
            <a:r>
              <a:rPr lang="zh-CN" altLang="en-US" dirty="0"/>
              <a:t>电阻屏只支持单点触</a:t>
            </a:r>
            <a:r>
              <a:rPr lang="zh-CN" altLang="en-US" dirty="0" smtClean="0"/>
              <a:t>控，即</a:t>
            </a:r>
            <a:r>
              <a:rPr lang="zh-CN" altLang="en-US" dirty="0"/>
              <a:t>只能识别和支持每次一个手指的触控、</a:t>
            </a:r>
            <a:r>
              <a:rPr lang="zh-CN" altLang="en-US" dirty="0" smtClean="0"/>
              <a:t>点击，若</a:t>
            </a:r>
            <a:r>
              <a:rPr lang="zh-CN" altLang="en-US" dirty="0"/>
              <a:t>同时有两个以上的点被触</a:t>
            </a:r>
            <a:r>
              <a:rPr lang="zh-CN" altLang="en-US" dirty="0" smtClean="0"/>
              <a:t>碰，就</a:t>
            </a:r>
            <a:r>
              <a:rPr lang="zh-CN" altLang="en-US" dirty="0"/>
              <a:t>不能做出正确反应</a:t>
            </a:r>
            <a:r>
              <a:rPr lang="zh-CN" altLang="en-US" dirty="0" smtClean="0"/>
              <a:t>。</a:t>
            </a:r>
            <a:endParaRPr lang="en-US" altLang="zh-CN" dirty="0" smtClean="0"/>
          </a:p>
          <a:p>
            <a:r>
              <a:rPr lang="zh-CN" altLang="en-US" dirty="0"/>
              <a:t>电容屏所支持的多点触控技术在实际使用过程中可以大大方便操作，而且感应</a:t>
            </a:r>
            <a:r>
              <a:rPr lang="zh-CN" altLang="en-US" dirty="0" smtClean="0"/>
              <a:t>灵敏。</a:t>
            </a:r>
          </a:p>
        </p:txBody>
      </p:sp>
      <p:pic>
        <p:nvPicPr>
          <p:cNvPr id="1026" name="Picture 2" descr="http://h.hiphotos.baidu.com/exp/w=480/sign=f75df7e8f9f2b211e42e8446fa816511/91ef76c6a7efce1b7a735951ad51f3deb58f65d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1250" y="4509120"/>
            <a:ext cx="2790825" cy="20955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p:txBody>
          <a:bodyPr/>
          <a:lstStyle/>
          <a:p>
            <a:r>
              <a:rPr lang="zh-CN" altLang="en-US" dirty="0" smtClean="0"/>
              <a:t>绪论</a:t>
            </a:r>
            <a:endParaRPr lang="zh-CN" altLang="en-US" dirty="0"/>
          </a:p>
        </p:txBody>
      </p:sp>
      <p:sp>
        <p:nvSpPr>
          <p:cNvPr id="4099" name="Rectangle 3"/>
          <p:cNvSpPr>
            <a:spLocks noGrp="1" noChangeArrowheads="1"/>
          </p:cNvSpPr>
          <p:nvPr>
            <p:ph type="subTitle" idx="1"/>
          </p:nvPr>
        </p:nvSpPr>
        <p:spPr/>
        <p:txBody>
          <a:bodyPr/>
          <a:lstStyle/>
          <a:p>
            <a:r>
              <a:rPr lang="zh-CN" altLang="en-US" dirty="0"/>
              <a:t>移动设备通信</a:t>
            </a:r>
          </a:p>
        </p:txBody>
      </p:sp>
      <p:sp>
        <p:nvSpPr>
          <p:cNvPr id="2" name="TextBox 1"/>
          <p:cNvSpPr txBox="1"/>
          <p:nvPr/>
        </p:nvSpPr>
        <p:spPr>
          <a:xfrm>
            <a:off x="1691680" y="6289102"/>
            <a:ext cx="6984776" cy="430887"/>
          </a:xfrm>
          <a:prstGeom prst="rect">
            <a:avLst/>
          </a:prstGeom>
          <a:noFill/>
        </p:spPr>
        <p:txBody>
          <a:bodyPr wrap="square" rtlCol="0">
            <a:spAutoFit/>
          </a:bodyPr>
          <a:lstStyle/>
          <a:p>
            <a:r>
              <a:rPr lang="zh-CN" altLang="en-US" sz="2200" dirty="0" smtClean="0">
                <a:latin typeface="隶书" pitchFamily="49" charset="-122"/>
                <a:ea typeface="隶书" pitchFamily="49" charset="-122"/>
              </a:rPr>
              <a:t>师文轩，</a:t>
            </a:r>
            <a:r>
              <a:rPr lang="en-US" altLang="zh-CN" sz="2200" dirty="0" smtClean="0">
                <a:latin typeface="隶书" pitchFamily="49" charset="-122"/>
                <a:ea typeface="隶书" pitchFamily="49" charset="-122"/>
              </a:rPr>
              <a:t>13920561100</a:t>
            </a:r>
            <a:r>
              <a:rPr lang="zh-CN" altLang="en-US" sz="2200" dirty="0" smtClean="0">
                <a:latin typeface="隶书" pitchFamily="49" charset="-122"/>
                <a:ea typeface="隶书" pitchFamily="49" charset="-122"/>
              </a:rPr>
              <a:t>，</a:t>
            </a:r>
            <a:r>
              <a:rPr lang="en-US" altLang="zh-CN" sz="2200" dirty="0" smtClean="0">
                <a:latin typeface="隶书" pitchFamily="49" charset="-122"/>
                <a:ea typeface="隶书" pitchFamily="49" charset="-122"/>
              </a:rPr>
              <a:t>shiwenxuan2003@hotmail.com</a:t>
            </a:r>
            <a:endParaRPr lang="zh-CN" altLang="en-US" sz="2200" dirty="0">
              <a:latin typeface="隶书" pitchFamily="49" charset="-122"/>
              <a:ea typeface="隶书" pitchFamily="49" charset="-122"/>
            </a:endParaRPr>
          </a:p>
        </p:txBody>
      </p:sp>
    </p:spTree>
    <p:extLst>
      <p:ext uri="{BB962C8B-B14F-4D97-AF65-F5344CB8AC3E}">
        <p14:creationId xmlns:p14="http://schemas.microsoft.com/office/powerpoint/2010/main" val="23476632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p:txBody>
          <a:bodyPr/>
          <a:lstStyle/>
          <a:p>
            <a:r>
              <a:rPr lang="zh-CN" altLang="en-US" dirty="0"/>
              <a:t>远距无线通信</a:t>
            </a:r>
          </a:p>
        </p:txBody>
      </p:sp>
      <p:sp>
        <p:nvSpPr>
          <p:cNvPr id="40963" name="内容占位符 2"/>
          <p:cNvSpPr>
            <a:spLocks noGrp="1"/>
          </p:cNvSpPr>
          <p:nvPr>
            <p:ph idx="1"/>
          </p:nvPr>
        </p:nvSpPr>
        <p:spPr/>
        <p:txBody>
          <a:bodyPr/>
          <a:lstStyle/>
          <a:p>
            <a:endParaRPr lang="zh-CN" altLang="en-US" dirty="0" smtClean="0"/>
          </a:p>
        </p:txBody>
      </p:sp>
      <p:sp>
        <p:nvSpPr>
          <p:cNvPr id="40964" name="灯片编号占位符 3"/>
          <p:cNvSpPr>
            <a:spLocks noGrp="1"/>
          </p:cNvSpPr>
          <p:nvPr>
            <p:ph type="sldNum" sz="quarter" idx="10"/>
          </p:nvPr>
        </p:nvSpPr>
        <p:spPr>
          <a:noFill/>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3744BCF5-FE50-4E1E-85A2-C0EC44140FF0}" type="slidenum">
              <a:rPr lang="zh-CN" altLang="en-US" smtClean="0"/>
              <a:pPr eaLnBrk="1" hangingPunct="1"/>
              <a:t>35</a:t>
            </a:fld>
            <a:endParaRPr lang="en-US" altLang="zh-CN" smtClean="0"/>
          </a:p>
        </p:txBody>
      </p:sp>
      <p:sp>
        <p:nvSpPr>
          <p:cNvPr id="40965" name="页脚占位符 4"/>
          <p:cNvSpPr>
            <a:spLocks noGrp="1"/>
          </p:cNvSpPr>
          <p:nvPr>
            <p:ph type="ftr" sz="quarter" idx="11"/>
          </p:nvPr>
        </p:nvSpPr>
        <p:spPr>
          <a:noFill/>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mtClean="0"/>
              <a:t>智能移动开发</a:t>
            </a:r>
            <a:endParaRPr lang="en-US" altLang="zh-CN" smtClean="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8625" y="1844824"/>
            <a:ext cx="8286750" cy="4010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远距</a:t>
            </a:r>
            <a:r>
              <a:rPr lang="zh-CN" altLang="en-US" dirty="0" smtClean="0"/>
              <a:t>无线通信</a:t>
            </a:r>
            <a:endParaRPr lang="zh-CN" altLang="en-US" dirty="0"/>
          </a:p>
        </p:txBody>
      </p:sp>
      <p:sp>
        <p:nvSpPr>
          <p:cNvPr id="3" name="内容占位符 2"/>
          <p:cNvSpPr>
            <a:spLocks noGrp="1"/>
          </p:cNvSpPr>
          <p:nvPr>
            <p:ph idx="1"/>
          </p:nvPr>
        </p:nvSpPr>
        <p:spPr/>
        <p:txBody>
          <a:bodyPr/>
          <a:lstStyle/>
          <a:p>
            <a:r>
              <a:rPr lang="en-US" altLang="zh-CN" dirty="0" smtClean="0"/>
              <a:t>G</a:t>
            </a:r>
            <a:r>
              <a:rPr lang="zh-CN" altLang="en-US" dirty="0" smtClean="0"/>
              <a:t>（</a:t>
            </a:r>
            <a:r>
              <a:rPr lang="en-US" altLang="zh-CN" dirty="0" smtClean="0"/>
              <a:t>generation</a:t>
            </a:r>
            <a:r>
              <a:rPr lang="zh-CN" altLang="en-US" dirty="0" smtClean="0"/>
              <a:t>）：</a:t>
            </a:r>
            <a:r>
              <a:rPr lang="en-US" altLang="zh-CN" dirty="0"/>
              <a:t> 1G/2G/3G/4G </a:t>
            </a:r>
            <a:endParaRPr lang="en-US" altLang="zh-CN" dirty="0" smtClean="0"/>
          </a:p>
          <a:p>
            <a:pPr lvl="1"/>
            <a:r>
              <a:rPr lang="en-US" altLang="zh-CN" dirty="0" smtClean="0"/>
              <a:t>1G</a:t>
            </a:r>
            <a:r>
              <a:rPr lang="zh-CN" altLang="en-US" dirty="0"/>
              <a:t>：第一代移动通讯技术</a:t>
            </a:r>
            <a:r>
              <a:rPr lang="zh-CN" altLang="en-US" dirty="0" smtClean="0"/>
              <a:t>，现在</a:t>
            </a:r>
            <a:r>
              <a:rPr lang="zh-CN" altLang="en-US" dirty="0"/>
              <a:t>已淘汰的模拟移动网 ，</a:t>
            </a:r>
            <a:r>
              <a:rPr lang="zh-CN" altLang="en-US" dirty="0" smtClean="0"/>
              <a:t>大哥大时代；</a:t>
            </a:r>
            <a:endParaRPr lang="en-US" altLang="zh-CN" dirty="0" smtClean="0"/>
          </a:p>
          <a:p>
            <a:pPr lvl="1"/>
            <a:r>
              <a:rPr lang="en-US" altLang="zh-CN" dirty="0" smtClean="0"/>
              <a:t>2G</a:t>
            </a:r>
            <a:r>
              <a:rPr lang="zh-CN" altLang="en-US" dirty="0"/>
              <a:t>：第二代移动通讯技术</a:t>
            </a:r>
            <a:r>
              <a:rPr lang="zh-CN" altLang="en-US" dirty="0" smtClean="0"/>
              <a:t>，代表</a:t>
            </a:r>
            <a:r>
              <a:rPr lang="zh-CN" altLang="en-US" dirty="0"/>
              <a:t>为</a:t>
            </a:r>
            <a:r>
              <a:rPr lang="en-US" altLang="zh-CN" dirty="0"/>
              <a:t>GSM</a:t>
            </a:r>
            <a:r>
              <a:rPr lang="zh-CN" altLang="en-US" dirty="0"/>
              <a:t>，以数字语音传输技术为</a:t>
            </a:r>
            <a:r>
              <a:rPr lang="zh-CN" altLang="en-US" dirty="0" smtClean="0"/>
              <a:t>核心；</a:t>
            </a:r>
            <a:endParaRPr lang="en-US" altLang="zh-CN" dirty="0" smtClean="0"/>
          </a:p>
          <a:p>
            <a:pPr lvl="1"/>
            <a:r>
              <a:rPr lang="en-US" altLang="zh-CN" dirty="0"/>
              <a:t>2.5G</a:t>
            </a:r>
            <a:r>
              <a:rPr lang="zh-CN" altLang="en-US" dirty="0"/>
              <a:t>：</a:t>
            </a:r>
            <a:r>
              <a:rPr lang="en-US" altLang="zh-CN" dirty="0"/>
              <a:t>2.5G</a:t>
            </a:r>
            <a:r>
              <a:rPr lang="zh-CN" altLang="en-US" dirty="0"/>
              <a:t>移动通信技术是从</a:t>
            </a:r>
            <a:r>
              <a:rPr lang="en-US" altLang="zh-CN" dirty="0"/>
              <a:t>2G</a:t>
            </a:r>
            <a:r>
              <a:rPr lang="zh-CN" altLang="en-US" dirty="0"/>
              <a:t>迈向</a:t>
            </a:r>
            <a:r>
              <a:rPr lang="en-US" altLang="zh-CN" dirty="0"/>
              <a:t>3G</a:t>
            </a:r>
            <a:r>
              <a:rPr lang="zh-CN" altLang="en-US" dirty="0"/>
              <a:t>的衔接性技术</a:t>
            </a:r>
            <a:r>
              <a:rPr lang="zh-CN" altLang="en-US" dirty="0" smtClean="0"/>
              <a:t>，代表</a:t>
            </a:r>
            <a:r>
              <a:rPr lang="zh-CN" altLang="en-US" dirty="0"/>
              <a:t>为</a:t>
            </a:r>
            <a:r>
              <a:rPr lang="en-US" altLang="zh-CN" dirty="0"/>
              <a:t>GPRS</a:t>
            </a:r>
            <a:r>
              <a:rPr lang="zh-CN" altLang="en-US" dirty="0"/>
              <a:t>，比</a:t>
            </a:r>
            <a:r>
              <a:rPr lang="en-US" altLang="zh-CN" dirty="0"/>
              <a:t>2G</a:t>
            </a:r>
            <a:r>
              <a:rPr lang="zh-CN" altLang="en-US" dirty="0"/>
              <a:t>在速度、带宽上有所提高，可使现有</a:t>
            </a:r>
            <a:r>
              <a:rPr lang="en-US" altLang="zh-CN" dirty="0"/>
              <a:t>GSM</a:t>
            </a:r>
            <a:r>
              <a:rPr lang="zh-CN" altLang="en-US" dirty="0"/>
              <a:t>网络轻易地实现与高速数据分组的简便接入</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pPr>
              <a:defRPr/>
            </a:pPr>
            <a:fld id="{6F7C4194-7CD5-4F71-9783-55D820E573A8}" type="slidenum">
              <a:rPr lang="zh-CN" altLang="en-US" smtClean="0"/>
              <a:pPr>
                <a:defRPr/>
              </a:pPr>
              <a:t>36</a:t>
            </a:fld>
            <a:endParaRPr lang="en-US" altLang="zh-CN"/>
          </a:p>
        </p:txBody>
      </p:sp>
      <p:sp>
        <p:nvSpPr>
          <p:cNvPr id="5" name="页脚占位符 4"/>
          <p:cNvSpPr>
            <a:spLocks noGrp="1"/>
          </p:cNvSpPr>
          <p:nvPr>
            <p:ph type="ftr" sz="quarter" idx="11"/>
          </p:nvPr>
        </p:nvSpPr>
        <p:spPr/>
        <p:txBody>
          <a:bodyPr/>
          <a:lstStyle/>
          <a:p>
            <a:pPr>
              <a:defRPr/>
            </a:pPr>
            <a:r>
              <a:rPr lang="zh-CN" altLang="en-US" smtClean="0"/>
              <a:t>智能移动开发</a:t>
            </a:r>
            <a:endParaRPr lang="en-US" altLang="zh-CN"/>
          </a:p>
        </p:txBody>
      </p:sp>
    </p:spTree>
    <p:extLst>
      <p:ext uri="{BB962C8B-B14F-4D97-AF65-F5344CB8AC3E}">
        <p14:creationId xmlns:p14="http://schemas.microsoft.com/office/powerpoint/2010/main" val="12911629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远距</a:t>
            </a:r>
            <a:r>
              <a:rPr lang="zh-CN" altLang="en-US" dirty="0" smtClean="0"/>
              <a:t>无线通信</a:t>
            </a:r>
            <a:endParaRPr lang="zh-CN" altLang="en-US" dirty="0"/>
          </a:p>
        </p:txBody>
      </p:sp>
      <p:sp>
        <p:nvSpPr>
          <p:cNvPr id="3" name="内容占位符 2"/>
          <p:cNvSpPr>
            <a:spLocks noGrp="1"/>
          </p:cNvSpPr>
          <p:nvPr>
            <p:ph idx="1"/>
          </p:nvPr>
        </p:nvSpPr>
        <p:spPr/>
        <p:txBody>
          <a:bodyPr/>
          <a:lstStyle/>
          <a:p>
            <a:pPr lvl="1"/>
            <a:r>
              <a:rPr lang="en-US" altLang="zh-CN" dirty="0"/>
              <a:t>3G</a:t>
            </a:r>
            <a:r>
              <a:rPr lang="zh-CN" altLang="en-US" dirty="0"/>
              <a:t>：第三代</a:t>
            </a:r>
            <a:r>
              <a:rPr lang="zh-CN" altLang="en-US" dirty="0" smtClean="0"/>
              <a:t>数字通信</a:t>
            </a:r>
            <a:r>
              <a:rPr lang="zh-CN" altLang="en-US" dirty="0"/>
              <a:t>，</a:t>
            </a:r>
            <a:r>
              <a:rPr lang="zh-CN" altLang="en-US" dirty="0" smtClean="0"/>
              <a:t>是</a:t>
            </a:r>
            <a:r>
              <a:rPr lang="zh-CN" altLang="en-US" dirty="0"/>
              <a:t>指将无线通信与国际互联网等多媒体通信结合的新一代移动通信系统</a:t>
            </a:r>
            <a:r>
              <a:rPr lang="zh-CN" altLang="en-US" dirty="0" smtClean="0"/>
              <a:t>。</a:t>
            </a:r>
            <a:endParaRPr lang="en-US" altLang="zh-CN" dirty="0" smtClean="0"/>
          </a:p>
          <a:p>
            <a:pPr lvl="2"/>
            <a:r>
              <a:rPr lang="zh-CN" altLang="en-US" dirty="0" smtClean="0"/>
              <a:t>它</a:t>
            </a:r>
            <a:r>
              <a:rPr lang="zh-CN" altLang="en-US" dirty="0"/>
              <a:t>能够处理图像、音乐、视频流等多种媒体形式，提供包括网页浏览、电话会议、电子商务等多种信息服务</a:t>
            </a:r>
            <a:r>
              <a:rPr lang="zh-CN" altLang="en-US" dirty="0" smtClean="0"/>
              <a:t>。</a:t>
            </a:r>
            <a:endParaRPr lang="en-US" altLang="zh-CN" dirty="0" smtClean="0"/>
          </a:p>
          <a:p>
            <a:pPr lvl="2"/>
            <a:r>
              <a:rPr lang="zh-CN" altLang="en-US" dirty="0" smtClean="0"/>
              <a:t>为了</a:t>
            </a:r>
            <a:r>
              <a:rPr lang="zh-CN" altLang="en-US" dirty="0"/>
              <a:t>提供这种服务，无线网络必须能够支持不同的数据传输速度，也就是说在室内、室外和行车的环境中能够分别支持至少</a:t>
            </a:r>
            <a:r>
              <a:rPr lang="en-US" altLang="zh-CN" dirty="0"/>
              <a:t>2Mbps</a:t>
            </a:r>
            <a:r>
              <a:rPr lang="zh-CN" altLang="en-US" dirty="0"/>
              <a:t>（兆字节／每秒）、</a:t>
            </a:r>
            <a:r>
              <a:rPr lang="en-US" altLang="zh-CN" dirty="0"/>
              <a:t>384kbps</a:t>
            </a:r>
            <a:r>
              <a:rPr lang="zh-CN" altLang="en-US" dirty="0"/>
              <a:t>（千字节／每秒）以及</a:t>
            </a:r>
            <a:r>
              <a:rPr lang="en-US" altLang="zh-CN" dirty="0"/>
              <a:t>144kbps</a:t>
            </a:r>
            <a:r>
              <a:rPr lang="zh-CN" altLang="en-US" dirty="0"/>
              <a:t>的传输</a:t>
            </a:r>
            <a:r>
              <a:rPr lang="zh-CN" altLang="en-US" dirty="0" smtClean="0"/>
              <a:t>速度。</a:t>
            </a:r>
            <a:endParaRPr lang="en-US" altLang="zh-CN" dirty="0"/>
          </a:p>
          <a:p>
            <a:pPr lvl="1"/>
            <a:endParaRPr lang="zh-CN" altLang="en-US" dirty="0"/>
          </a:p>
        </p:txBody>
      </p:sp>
      <p:sp>
        <p:nvSpPr>
          <p:cNvPr id="4" name="灯片编号占位符 3"/>
          <p:cNvSpPr>
            <a:spLocks noGrp="1"/>
          </p:cNvSpPr>
          <p:nvPr>
            <p:ph type="sldNum" sz="quarter" idx="10"/>
          </p:nvPr>
        </p:nvSpPr>
        <p:spPr/>
        <p:txBody>
          <a:bodyPr/>
          <a:lstStyle/>
          <a:p>
            <a:pPr>
              <a:defRPr/>
            </a:pPr>
            <a:fld id="{6F7C4194-7CD5-4F71-9783-55D820E573A8}" type="slidenum">
              <a:rPr lang="zh-CN" altLang="en-US" smtClean="0"/>
              <a:pPr>
                <a:defRPr/>
              </a:pPr>
              <a:t>37</a:t>
            </a:fld>
            <a:endParaRPr lang="en-US" altLang="zh-CN"/>
          </a:p>
        </p:txBody>
      </p:sp>
      <p:sp>
        <p:nvSpPr>
          <p:cNvPr id="5" name="页脚占位符 4"/>
          <p:cNvSpPr>
            <a:spLocks noGrp="1"/>
          </p:cNvSpPr>
          <p:nvPr>
            <p:ph type="ftr" sz="quarter" idx="11"/>
          </p:nvPr>
        </p:nvSpPr>
        <p:spPr/>
        <p:txBody>
          <a:bodyPr/>
          <a:lstStyle/>
          <a:p>
            <a:pPr>
              <a:defRPr/>
            </a:pPr>
            <a:r>
              <a:rPr lang="zh-CN" altLang="en-US" smtClean="0"/>
              <a:t>智能移动开发</a:t>
            </a:r>
            <a:endParaRPr lang="en-US" altLang="zh-CN"/>
          </a:p>
        </p:txBody>
      </p:sp>
    </p:spTree>
    <p:extLst>
      <p:ext uri="{BB962C8B-B14F-4D97-AF65-F5344CB8AC3E}">
        <p14:creationId xmlns:p14="http://schemas.microsoft.com/office/powerpoint/2010/main" val="386471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远距</a:t>
            </a:r>
            <a:r>
              <a:rPr lang="zh-CN" altLang="en-US" dirty="0" smtClean="0"/>
              <a:t>无线通信</a:t>
            </a:r>
            <a:endParaRPr lang="zh-CN" altLang="en-US" dirty="0"/>
          </a:p>
        </p:txBody>
      </p:sp>
      <p:sp>
        <p:nvSpPr>
          <p:cNvPr id="3" name="内容占位符 2"/>
          <p:cNvSpPr>
            <a:spLocks noGrp="1"/>
          </p:cNvSpPr>
          <p:nvPr>
            <p:ph idx="1"/>
          </p:nvPr>
        </p:nvSpPr>
        <p:spPr/>
        <p:txBody>
          <a:bodyPr/>
          <a:lstStyle/>
          <a:p>
            <a:pPr lvl="1"/>
            <a:r>
              <a:rPr lang="en-US" altLang="zh-CN" dirty="0"/>
              <a:t>4G:</a:t>
            </a:r>
            <a:r>
              <a:rPr lang="zh-CN" altLang="en-US" dirty="0"/>
              <a:t>第四代移动通信及其技术的简称</a:t>
            </a:r>
            <a:r>
              <a:rPr lang="zh-CN" altLang="en-US" dirty="0" smtClean="0"/>
              <a:t>，是</a:t>
            </a:r>
            <a:r>
              <a:rPr lang="zh-CN" altLang="en-US" dirty="0"/>
              <a:t>集</a:t>
            </a:r>
            <a:r>
              <a:rPr lang="en-US" altLang="zh-CN" dirty="0"/>
              <a:t>3G</a:t>
            </a:r>
            <a:r>
              <a:rPr lang="zh-CN" altLang="en-US" dirty="0"/>
              <a:t>与</a:t>
            </a:r>
            <a:r>
              <a:rPr lang="en-US" altLang="zh-CN" dirty="0"/>
              <a:t>WLAN</a:t>
            </a:r>
            <a:r>
              <a:rPr lang="zh-CN" altLang="en-US" dirty="0"/>
              <a:t>于一体并能够传输高质量视频图像以及图像传输质量与高清晰度电视不相上下的技术产品</a:t>
            </a:r>
            <a:r>
              <a:rPr lang="zh-CN" altLang="en-US" dirty="0" smtClean="0"/>
              <a:t>。</a:t>
            </a:r>
            <a:endParaRPr lang="en-US" altLang="zh-CN" dirty="0" smtClean="0"/>
          </a:p>
          <a:p>
            <a:pPr lvl="2"/>
            <a:r>
              <a:rPr lang="en-US" altLang="zh-CN" dirty="0" smtClean="0"/>
              <a:t>4G</a:t>
            </a:r>
            <a:r>
              <a:rPr lang="zh-CN" altLang="en-US" dirty="0"/>
              <a:t>系统能够以</a:t>
            </a:r>
            <a:r>
              <a:rPr lang="en-US" altLang="zh-CN" dirty="0"/>
              <a:t>100Mbps</a:t>
            </a:r>
            <a:r>
              <a:rPr lang="zh-CN" altLang="en-US" dirty="0"/>
              <a:t>的速度下载，比拨号上网快</a:t>
            </a:r>
            <a:r>
              <a:rPr lang="en-US" altLang="zh-CN" dirty="0"/>
              <a:t>2000</a:t>
            </a:r>
            <a:r>
              <a:rPr lang="zh-CN" altLang="en-US" dirty="0"/>
              <a:t>倍，上传的速度也能达到</a:t>
            </a:r>
            <a:r>
              <a:rPr lang="en-US" altLang="zh-CN" dirty="0"/>
              <a:t>20Mbps</a:t>
            </a:r>
            <a:r>
              <a:rPr lang="zh-CN" altLang="en-US" dirty="0"/>
              <a:t>，并能够满足几乎所有用户对于无线服务的要求。</a:t>
            </a:r>
          </a:p>
          <a:p>
            <a:pPr lvl="1"/>
            <a:endParaRPr lang="zh-CN" altLang="en-US" dirty="0"/>
          </a:p>
        </p:txBody>
      </p:sp>
      <p:sp>
        <p:nvSpPr>
          <p:cNvPr id="4" name="灯片编号占位符 3"/>
          <p:cNvSpPr>
            <a:spLocks noGrp="1"/>
          </p:cNvSpPr>
          <p:nvPr>
            <p:ph type="sldNum" sz="quarter" idx="10"/>
          </p:nvPr>
        </p:nvSpPr>
        <p:spPr/>
        <p:txBody>
          <a:bodyPr/>
          <a:lstStyle/>
          <a:p>
            <a:pPr>
              <a:defRPr/>
            </a:pPr>
            <a:fld id="{6F7C4194-7CD5-4F71-9783-55D820E573A8}" type="slidenum">
              <a:rPr lang="zh-CN" altLang="en-US" smtClean="0"/>
              <a:pPr>
                <a:defRPr/>
              </a:pPr>
              <a:t>38</a:t>
            </a:fld>
            <a:endParaRPr lang="en-US" altLang="zh-CN"/>
          </a:p>
        </p:txBody>
      </p:sp>
      <p:sp>
        <p:nvSpPr>
          <p:cNvPr id="5" name="页脚占位符 4"/>
          <p:cNvSpPr>
            <a:spLocks noGrp="1"/>
          </p:cNvSpPr>
          <p:nvPr>
            <p:ph type="ftr" sz="quarter" idx="11"/>
          </p:nvPr>
        </p:nvSpPr>
        <p:spPr/>
        <p:txBody>
          <a:bodyPr/>
          <a:lstStyle/>
          <a:p>
            <a:pPr>
              <a:defRPr/>
            </a:pPr>
            <a:r>
              <a:rPr lang="zh-CN" altLang="en-US" smtClean="0"/>
              <a:t>智能移动开发</a:t>
            </a:r>
            <a:endParaRPr lang="en-US" altLang="zh-CN"/>
          </a:p>
        </p:txBody>
      </p:sp>
    </p:spTree>
    <p:extLst>
      <p:ext uri="{BB962C8B-B14F-4D97-AF65-F5344CB8AC3E}">
        <p14:creationId xmlns:p14="http://schemas.microsoft.com/office/powerpoint/2010/main" val="25470870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p:txBody>
          <a:bodyPr/>
          <a:lstStyle/>
          <a:p>
            <a:r>
              <a:rPr lang="zh-CN" altLang="en-US" dirty="0" smtClean="0"/>
              <a:t>近距无线通信</a:t>
            </a:r>
          </a:p>
        </p:txBody>
      </p:sp>
      <p:sp>
        <p:nvSpPr>
          <p:cNvPr id="41987" name="内容占位符 2"/>
          <p:cNvSpPr>
            <a:spLocks noGrp="1"/>
          </p:cNvSpPr>
          <p:nvPr>
            <p:ph idx="1"/>
          </p:nvPr>
        </p:nvSpPr>
        <p:spPr/>
        <p:txBody>
          <a:bodyPr/>
          <a:lstStyle/>
          <a:p>
            <a:r>
              <a:rPr lang="zh-CN" altLang="en-US" dirty="0" smtClean="0"/>
              <a:t>蓝牙</a:t>
            </a:r>
            <a:r>
              <a:rPr lang="en-US" altLang="zh-CN" dirty="0" smtClean="0"/>
              <a:t>(Bluetooth)</a:t>
            </a:r>
          </a:p>
          <a:p>
            <a:r>
              <a:rPr lang="zh-CN" altLang="en-US" dirty="0" smtClean="0"/>
              <a:t>红外数据传输</a:t>
            </a:r>
            <a:r>
              <a:rPr lang="en-US" altLang="zh-CN" dirty="0" smtClean="0"/>
              <a:t>(IrDA)</a:t>
            </a:r>
          </a:p>
          <a:p>
            <a:r>
              <a:rPr lang="zh-CN" altLang="en-US" dirty="0" smtClean="0"/>
              <a:t>无线局域网</a:t>
            </a:r>
            <a:r>
              <a:rPr lang="en-US" altLang="zh-CN" dirty="0" smtClean="0"/>
              <a:t>802.11(Wi-Fi)</a:t>
            </a:r>
          </a:p>
          <a:p>
            <a:r>
              <a:rPr lang="zh-CN" altLang="en-US" dirty="0" smtClean="0"/>
              <a:t>近场通信</a:t>
            </a:r>
            <a:r>
              <a:rPr lang="en-US" altLang="zh-CN" dirty="0" smtClean="0"/>
              <a:t>(NFC)</a:t>
            </a:r>
          </a:p>
        </p:txBody>
      </p:sp>
      <p:sp>
        <p:nvSpPr>
          <p:cNvPr id="41988" name="灯片编号占位符 3"/>
          <p:cNvSpPr>
            <a:spLocks noGrp="1"/>
          </p:cNvSpPr>
          <p:nvPr>
            <p:ph type="sldNum" sz="quarter" idx="10"/>
          </p:nvPr>
        </p:nvSpPr>
        <p:spPr>
          <a:noFill/>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2CE299A0-EA3D-4246-A9F2-63352617D8B5}" type="slidenum">
              <a:rPr lang="zh-CN" altLang="en-US" smtClean="0"/>
              <a:pPr eaLnBrk="1" hangingPunct="1"/>
              <a:t>39</a:t>
            </a:fld>
            <a:endParaRPr lang="en-US" altLang="zh-CN" smtClean="0"/>
          </a:p>
        </p:txBody>
      </p:sp>
      <p:sp>
        <p:nvSpPr>
          <p:cNvPr id="41989" name="页脚占位符 4"/>
          <p:cNvSpPr>
            <a:spLocks noGrp="1"/>
          </p:cNvSpPr>
          <p:nvPr>
            <p:ph type="ftr" sz="quarter" idx="11"/>
          </p:nvPr>
        </p:nvSpPr>
        <p:spPr>
          <a:noFill/>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mtClean="0"/>
              <a:t>智能移动开发</a:t>
            </a:r>
            <a:endParaRPr lang="en-US" altLang="zh-CN"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9"/>
          <p:cNvSpPr>
            <a:spLocks noGrp="1" noChangeArrowheads="1"/>
          </p:cNvSpPr>
          <p:nvPr>
            <p:ph type="sldNum" sz="quarter" idx="10"/>
          </p:nvPr>
        </p:nvSpPr>
        <p:spPr>
          <a:noFill/>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84F80C89-B771-4AC3-8737-CEC8992AAD11}" type="slidenum">
              <a:rPr lang="zh-CN" altLang="en-US" smtClean="0"/>
              <a:pPr eaLnBrk="1" hangingPunct="1"/>
              <a:t>4</a:t>
            </a:fld>
            <a:endParaRPr lang="en-US" altLang="zh-CN" smtClean="0"/>
          </a:p>
        </p:txBody>
      </p:sp>
      <p:sp>
        <p:nvSpPr>
          <p:cNvPr id="6147" name="Rectangle 50"/>
          <p:cNvSpPr>
            <a:spLocks noGrp="1" noChangeArrowheads="1"/>
          </p:cNvSpPr>
          <p:nvPr>
            <p:ph type="ftr" sz="quarter" idx="11"/>
          </p:nvPr>
        </p:nvSpPr>
        <p:spPr>
          <a:noFill/>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mtClean="0"/>
              <a:t>智能移动开发</a:t>
            </a:r>
            <a:endParaRPr lang="en-US" altLang="zh-CN" smtClean="0"/>
          </a:p>
        </p:txBody>
      </p:sp>
      <p:sp>
        <p:nvSpPr>
          <p:cNvPr id="6148" name="Rectangle 2"/>
          <p:cNvSpPr>
            <a:spLocks noGrp="1" noChangeArrowheads="1"/>
          </p:cNvSpPr>
          <p:nvPr>
            <p:ph type="title"/>
          </p:nvPr>
        </p:nvSpPr>
        <p:spPr/>
        <p:txBody>
          <a:bodyPr/>
          <a:lstStyle/>
          <a:p>
            <a:r>
              <a:rPr lang="zh-CN" altLang="en-US" dirty="0" smtClean="0"/>
              <a:t>主流移动平台</a:t>
            </a:r>
          </a:p>
        </p:txBody>
      </p:sp>
      <p:sp>
        <p:nvSpPr>
          <p:cNvPr id="6149" name="Rectangle 3"/>
          <p:cNvSpPr>
            <a:spLocks noGrp="1" noChangeArrowheads="1"/>
          </p:cNvSpPr>
          <p:nvPr>
            <p:ph type="body" idx="1"/>
          </p:nvPr>
        </p:nvSpPr>
        <p:spPr/>
        <p:txBody>
          <a:bodyPr/>
          <a:lstStyle/>
          <a:p>
            <a:pPr lvl="1"/>
            <a:endParaRPr lang="zh-CN" altLang="en-US" smtClean="0"/>
          </a:p>
        </p:txBody>
      </p:sp>
      <p:pic>
        <p:nvPicPr>
          <p:cNvPr id="6150"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088" y="1747838"/>
            <a:ext cx="6819900" cy="393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120" y="4005064"/>
            <a:ext cx="2324100"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49"/>
          <p:cNvSpPr>
            <a:spLocks noGrp="1" noChangeArrowheads="1"/>
          </p:cNvSpPr>
          <p:nvPr>
            <p:ph type="sldNum" sz="quarter" idx="10"/>
          </p:nvPr>
        </p:nvSpPr>
        <p:spPr>
          <a:noFill/>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D8A7F61D-6BDA-4002-9A7C-3389BF04563A}" type="slidenum">
              <a:rPr lang="zh-CN" altLang="en-US" smtClean="0"/>
              <a:pPr eaLnBrk="1" hangingPunct="1"/>
              <a:t>40</a:t>
            </a:fld>
            <a:endParaRPr lang="en-US" altLang="zh-CN" smtClean="0"/>
          </a:p>
        </p:txBody>
      </p:sp>
      <p:sp>
        <p:nvSpPr>
          <p:cNvPr id="44035" name="Rectangle 50"/>
          <p:cNvSpPr>
            <a:spLocks noGrp="1" noChangeArrowheads="1"/>
          </p:cNvSpPr>
          <p:nvPr>
            <p:ph type="ftr" sz="quarter" idx="11"/>
          </p:nvPr>
        </p:nvSpPr>
        <p:spPr>
          <a:noFill/>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mtClean="0"/>
              <a:t>智能移动开发</a:t>
            </a:r>
            <a:endParaRPr lang="en-US" altLang="zh-CN" smtClean="0"/>
          </a:p>
        </p:txBody>
      </p:sp>
      <p:sp>
        <p:nvSpPr>
          <p:cNvPr id="44036" name="Rectangle 2"/>
          <p:cNvSpPr>
            <a:spLocks noGrp="1" noChangeArrowheads="1"/>
          </p:cNvSpPr>
          <p:nvPr>
            <p:ph type="title"/>
          </p:nvPr>
        </p:nvSpPr>
        <p:spPr/>
        <p:txBody>
          <a:bodyPr/>
          <a:lstStyle/>
          <a:p>
            <a:r>
              <a:rPr lang="zh-CN" altLang="en-US" dirty="0" smtClean="0"/>
              <a:t>常用近距无线通讯技术比较</a:t>
            </a:r>
          </a:p>
        </p:txBody>
      </p:sp>
      <p:sp>
        <p:nvSpPr>
          <p:cNvPr id="44037" name="Rectangle 3"/>
          <p:cNvSpPr>
            <a:spLocks noGrp="1" noChangeArrowheads="1"/>
          </p:cNvSpPr>
          <p:nvPr>
            <p:ph type="body" idx="1"/>
          </p:nvPr>
        </p:nvSpPr>
        <p:spPr/>
        <p:txBody>
          <a:bodyPr/>
          <a:lstStyle/>
          <a:p>
            <a:endParaRPr lang="zh-CN" altLang="en-US" smtClean="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7663" y="1443696"/>
            <a:ext cx="8448675" cy="541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iBeacon</a:t>
            </a:r>
            <a:endParaRPr lang="zh-CN" altLang="en-US" dirty="0"/>
          </a:p>
        </p:txBody>
      </p:sp>
      <p:sp>
        <p:nvSpPr>
          <p:cNvPr id="3" name="内容占位符 2"/>
          <p:cNvSpPr>
            <a:spLocks noGrp="1"/>
          </p:cNvSpPr>
          <p:nvPr>
            <p:ph idx="1"/>
          </p:nvPr>
        </p:nvSpPr>
        <p:spPr/>
        <p:txBody>
          <a:bodyPr/>
          <a:lstStyle/>
          <a:p>
            <a:r>
              <a:rPr lang="en-US" altLang="zh-CN" dirty="0" err="1" smtClean="0"/>
              <a:t>iBeacon</a:t>
            </a:r>
            <a:r>
              <a:rPr lang="zh-CN" altLang="en-US" dirty="0" smtClean="0"/>
              <a:t>是苹果公司</a:t>
            </a:r>
            <a:r>
              <a:rPr lang="en-US" altLang="zh-CN" dirty="0" smtClean="0"/>
              <a:t>2013</a:t>
            </a:r>
            <a:r>
              <a:rPr lang="zh-CN" altLang="en-US" dirty="0" smtClean="0"/>
              <a:t>年</a:t>
            </a:r>
            <a:r>
              <a:rPr lang="en-US" altLang="zh-CN" dirty="0" smtClean="0"/>
              <a:t>9</a:t>
            </a:r>
            <a:r>
              <a:rPr lang="zh-CN" altLang="en-US" dirty="0" smtClean="0"/>
              <a:t>月发布的移动设备用</a:t>
            </a:r>
            <a:r>
              <a:rPr lang="en-US" altLang="zh-CN" dirty="0" smtClean="0"/>
              <a:t>OS</a:t>
            </a:r>
            <a:r>
              <a:rPr lang="zh-CN" altLang="en-US" dirty="0" smtClean="0"/>
              <a:t>（</a:t>
            </a:r>
            <a:r>
              <a:rPr lang="en-US" altLang="zh-CN" dirty="0" smtClean="0"/>
              <a:t>iOS7</a:t>
            </a:r>
            <a:r>
              <a:rPr lang="zh-CN" altLang="en-US" dirty="0" smtClean="0"/>
              <a:t>）上配备的新功能；</a:t>
            </a:r>
            <a:endParaRPr lang="en-US" altLang="zh-CN" dirty="0" smtClean="0"/>
          </a:p>
          <a:p>
            <a:pPr lvl="1"/>
            <a:r>
              <a:rPr lang="zh-CN" altLang="en-US" dirty="0" smtClean="0"/>
              <a:t>工作方式是，配备有 低功耗蓝牙（</a:t>
            </a:r>
            <a:r>
              <a:rPr lang="en-US" altLang="zh-CN" dirty="0" smtClean="0"/>
              <a:t>BLE</a:t>
            </a:r>
            <a:r>
              <a:rPr lang="zh-CN" altLang="en-US" dirty="0" smtClean="0"/>
              <a:t>）通信功能的设备使用</a:t>
            </a:r>
            <a:r>
              <a:rPr lang="en-US" altLang="zh-CN" dirty="0" smtClean="0"/>
              <a:t>BLE</a:t>
            </a:r>
            <a:r>
              <a:rPr lang="zh-CN" altLang="en-US" dirty="0" smtClean="0"/>
              <a:t>技术向周围发送自己特有的</a:t>
            </a:r>
            <a:r>
              <a:rPr lang="en-US" altLang="zh-CN" dirty="0" smtClean="0"/>
              <a:t>ID</a:t>
            </a:r>
            <a:r>
              <a:rPr lang="zh-CN" altLang="en-US" dirty="0" smtClean="0"/>
              <a:t>，接收到该</a:t>
            </a:r>
            <a:r>
              <a:rPr lang="en-US" altLang="zh-CN" dirty="0" smtClean="0"/>
              <a:t>ID</a:t>
            </a:r>
            <a:r>
              <a:rPr lang="zh-CN" altLang="en-US" dirty="0" smtClean="0"/>
              <a:t>的应用软件会根据该</a:t>
            </a:r>
            <a:r>
              <a:rPr lang="en-US" altLang="zh-CN" dirty="0" smtClean="0"/>
              <a:t>ID</a:t>
            </a:r>
            <a:r>
              <a:rPr lang="zh-CN" altLang="en-US" dirty="0" smtClean="0"/>
              <a:t>采取一些行动</a:t>
            </a:r>
            <a:endParaRPr lang="en-US" altLang="zh-CN" dirty="0" smtClean="0"/>
          </a:p>
        </p:txBody>
      </p:sp>
      <p:sp>
        <p:nvSpPr>
          <p:cNvPr id="4" name="灯片编号占位符 3"/>
          <p:cNvSpPr>
            <a:spLocks noGrp="1"/>
          </p:cNvSpPr>
          <p:nvPr>
            <p:ph type="sldNum" sz="quarter" idx="10"/>
          </p:nvPr>
        </p:nvSpPr>
        <p:spPr/>
        <p:txBody>
          <a:bodyPr/>
          <a:lstStyle/>
          <a:p>
            <a:pPr>
              <a:defRPr/>
            </a:pPr>
            <a:fld id="{6F7C4194-7CD5-4F71-9783-55D820E573A8}" type="slidenum">
              <a:rPr lang="zh-CN" altLang="en-US" smtClean="0"/>
              <a:pPr>
                <a:defRPr/>
              </a:pPr>
              <a:t>41</a:t>
            </a:fld>
            <a:endParaRPr lang="en-US" altLang="zh-CN"/>
          </a:p>
        </p:txBody>
      </p:sp>
      <p:sp>
        <p:nvSpPr>
          <p:cNvPr id="5" name="页脚占位符 4"/>
          <p:cNvSpPr>
            <a:spLocks noGrp="1"/>
          </p:cNvSpPr>
          <p:nvPr>
            <p:ph type="ftr" sz="quarter" idx="11"/>
          </p:nvPr>
        </p:nvSpPr>
        <p:spPr/>
        <p:txBody>
          <a:bodyPr/>
          <a:lstStyle/>
          <a:p>
            <a:pPr>
              <a:defRPr/>
            </a:pPr>
            <a:r>
              <a:rPr lang="zh-CN" altLang="en-US" smtClean="0"/>
              <a:t>智能移动开发</a:t>
            </a:r>
            <a:endParaRPr lang="en-US" altLang="zh-CN"/>
          </a:p>
        </p:txBody>
      </p:sp>
      <p:pic>
        <p:nvPicPr>
          <p:cNvPr id="2050" name="Picture 2" descr="http://a.hiphotos.baidu.com/baike/c0%3Dbaike80%2C5%2C5%2C80%2C26%3Bt%3Dgif/sign=ad5c297a932397ddc274905638ebd9d2/ac4bd11373f0820292cb81a249fbfbedaa641bd5.jpg"/>
          <p:cNvPicPr>
            <a:picLocks noChangeAspect="1" noChangeArrowheads="1"/>
          </p:cNvPicPr>
          <p:nvPr/>
        </p:nvPicPr>
        <p:blipFill>
          <a:blip r:embed="rId2" cstate="print"/>
          <a:srcRect/>
          <a:stretch>
            <a:fillRect/>
          </a:stretch>
        </p:blipFill>
        <p:spPr bwMode="auto">
          <a:xfrm>
            <a:off x="5292080" y="4005064"/>
            <a:ext cx="2500536" cy="2500537"/>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WiFi</a:t>
            </a:r>
            <a:r>
              <a:rPr lang="en-US" altLang="zh-CN" dirty="0" smtClean="0"/>
              <a:t>  </a:t>
            </a:r>
            <a:r>
              <a:rPr lang="en-US" altLang="zh-CN" dirty="0" err="1" smtClean="0"/>
              <a:t>vs</a:t>
            </a:r>
            <a:r>
              <a:rPr lang="en-US" altLang="zh-CN" dirty="0" smtClean="0"/>
              <a:t> </a:t>
            </a:r>
            <a:r>
              <a:rPr lang="en-US" altLang="zh-CN" dirty="0" err="1" smtClean="0"/>
              <a:t>iBeacon</a:t>
            </a:r>
            <a:endParaRPr lang="zh-CN" altLang="en-US" dirty="0"/>
          </a:p>
        </p:txBody>
      </p:sp>
      <p:sp>
        <p:nvSpPr>
          <p:cNvPr id="3" name="内容占位符 2"/>
          <p:cNvSpPr>
            <a:spLocks noGrp="1"/>
          </p:cNvSpPr>
          <p:nvPr>
            <p:ph idx="1"/>
          </p:nvPr>
        </p:nvSpPr>
        <p:spPr/>
        <p:txBody>
          <a:bodyPr/>
          <a:lstStyle/>
          <a:p>
            <a:r>
              <a:rPr lang="en-US" altLang="zh-CN" dirty="0" err="1" smtClean="0"/>
              <a:t>WiFi</a:t>
            </a:r>
            <a:r>
              <a:rPr lang="zh-CN" altLang="en-US" dirty="0" smtClean="0"/>
              <a:t>靠热点拓扑，广播的是 </a:t>
            </a:r>
            <a:r>
              <a:rPr lang="en-US" altLang="zh-CN" dirty="0" err="1" smtClean="0"/>
              <a:t>WiFi</a:t>
            </a:r>
            <a:r>
              <a:rPr lang="zh-CN" altLang="en-US" dirty="0" smtClean="0"/>
              <a:t>信号；</a:t>
            </a:r>
            <a:endParaRPr lang="en-US" altLang="zh-CN" dirty="0" smtClean="0"/>
          </a:p>
          <a:p>
            <a:r>
              <a:rPr lang="en-US" altLang="zh-CN" dirty="0" err="1" smtClean="0"/>
              <a:t>iBeacon</a:t>
            </a:r>
            <a:r>
              <a:rPr lang="zh-CN" altLang="en-US" dirty="0" smtClean="0"/>
              <a:t>靠蓝牙基站拓扑，广播的是 </a:t>
            </a:r>
            <a:r>
              <a:rPr lang="en-US" altLang="zh-CN" dirty="0" smtClean="0"/>
              <a:t>Bluetooth 4.0 LE</a:t>
            </a:r>
            <a:r>
              <a:rPr lang="zh-CN" altLang="en-US" dirty="0" smtClean="0"/>
              <a:t>信号</a:t>
            </a:r>
            <a:endParaRPr lang="zh-CN" altLang="en-US" dirty="0"/>
          </a:p>
        </p:txBody>
      </p:sp>
      <p:sp>
        <p:nvSpPr>
          <p:cNvPr id="4" name="灯片编号占位符 3"/>
          <p:cNvSpPr>
            <a:spLocks noGrp="1"/>
          </p:cNvSpPr>
          <p:nvPr>
            <p:ph type="sldNum" sz="quarter" idx="10"/>
          </p:nvPr>
        </p:nvSpPr>
        <p:spPr/>
        <p:txBody>
          <a:bodyPr/>
          <a:lstStyle/>
          <a:p>
            <a:pPr>
              <a:defRPr/>
            </a:pPr>
            <a:fld id="{6F7C4194-7CD5-4F71-9783-55D820E573A8}" type="slidenum">
              <a:rPr lang="zh-CN" altLang="en-US" smtClean="0"/>
              <a:pPr>
                <a:defRPr/>
              </a:pPr>
              <a:t>42</a:t>
            </a:fld>
            <a:endParaRPr lang="en-US" altLang="zh-CN"/>
          </a:p>
        </p:txBody>
      </p:sp>
      <p:sp>
        <p:nvSpPr>
          <p:cNvPr id="5" name="页脚占位符 4"/>
          <p:cNvSpPr>
            <a:spLocks noGrp="1"/>
          </p:cNvSpPr>
          <p:nvPr>
            <p:ph type="ftr" sz="quarter" idx="11"/>
          </p:nvPr>
        </p:nvSpPr>
        <p:spPr/>
        <p:txBody>
          <a:bodyPr/>
          <a:lstStyle/>
          <a:p>
            <a:pPr>
              <a:defRPr/>
            </a:pPr>
            <a:r>
              <a:rPr lang="zh-CN" altLang="en-US" smtClean="0"/>
              <a:t>智能移动开发</a:t>
            </a:r>
            <a:endParaRPr lang="en-US" altLang="zh-CN"/>
          </a:p>
        </p:txBody>
      </p:sp>
      <p:pic>
        <p:nvPicPr>
          <p:cNvPr id="1028" name="Picture 4" descr="20140620080907_24114.jpg"/>
          <p:cNvPicPr>
            <a:picLocks noChangeAspect="1" noChangeArrowheads="1"/>
          </p:cNvPicPr>
          <p:nvPr/>
        </p:nvPicPr>
        <p:blipFill>
          <a:blip r:embed="rId2" cstate="print"/>
          <a:srcRect/>
          <a:stretch>
            <a:fillRect/>
          </a:stretch>
        </p:blipFill>
        <p:spPr bwMode="auto">
          <a:xfrm>
            <a:off x="2339752" y="2800350"/>
            <a:ext cx="5238750" cy="4057650"/>
          </a:xfrm>
          <a:prstGeom prst="rect">
            <a:avLst/>
          </a:prstGeom>
          <a:noFill/>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NFC  </a:t>
            </a:r>
            <a:r>
              <a:rPr lang="en-US" altLang="zh-CN" dirty="0" err="1" smtClean="0"/>
              <a:t>vs</a:t>
            </a:r>
            <a:r>
              <a:rPr lang="en-US" altLang="zh-CN" dirty="0" smtClean="0"/>
              <a:t> </a:t>
            </a:r>
            <a:r>
              <a:rPr lang="en-US" altLang="zh-CN" dirty="0" err="1" smtClean="0"/>
              <a:t>iBeacon</a:t>
            </a:r>
            <a:endParaRPr lang="zh-CN" altLang="en-US" dirty="0"/>
          </a:p>
        </p:txBody>
      </p:sp>
      <p:sp>
        <p:nvSpPr>
          <p:cNvPr id="3" name="内容占位符 2"/>
          <p:cNvSpPr>
            <a:spLocks noGrp="1"/>
          </p:cNvSpPr>
          <p:nvPr>
            <p:ph idx="1"/>
          </p:nvPr>
        </p:nvSpPr>
        <p:spPr/>
        <p:txBody>
          <a:bodyPr/>
          <a:lstStyle/>
          <a:p>
            <a:r>
              <a:rPr lang="en-US" altLang="zh-CN" dirty="0" smtClean="0"/>
              <a:t>NFC</a:t>
            </a:r>
            <a:r>
              <a:rPr lang="zh-CN" altLang="en-US" dirty="0" smtClean="0"/>
              <a:t>的优点之一就是其创建连接的速度非常快，大概只有</a:t>
            </a:r>
            <a:r>
              <a:rPr lang="en-US" altLang="zh-CN" dirty="0" smtClean="0"/>
              <a:t>0.1s</a:t>
            </a:r>
            <a:r>
              <a:rPr lang="zh-CN" altLang="en-US" dirty="0" smtClean="0"/>
              <a:t>，两台设备碰一下立刻就已经创建好连接了</a:t>
            </a:r>
          </a:p>
          <a:p>
            <a:pPr lvl="1"/>
            <a:r>
              <a:rPr lang="zh-CN" altLang="en-US" dirty="0" smtClean="0"/>
              <a:t>而</a:t>
            </a:r>
            <a:r>
              <a:rPr lang="en-US" altLang="zh-CN" dirty="0" err="1" smtClean="0"/>
              <a:t>iBeacons</a:t>
            </a:r>
            <a:r>
              <a:rPr lang="zh-CN" altLang="en-US" dirty="0" smtClean="0"/>
              <a:t>是通过蓝牙实现的，一般来说两个设备建立连接都需要几秒甚至十几秒。</a:t>
            </a:r>
          </a:p>
          <a:p>
            <a:pPr lvl="1"/>
            <a:r>
              <a:rPr lang="en-US" altLang="zh-CN" dirty="0" err="1" smtClean="0"/>
              <a:t>iBeacons</a:t>
            </a:r>
            <a:r>
              <a:rPr lang="zh-CN" altLang="en-US" dirty="0" smtClean="0"/>
              <a:t>依赖于蓝牙技术，传输距离较大，但由于通过基站传输数据，容易被攻击</a:t>
            </a:r>
            <a:endParaRPr lang="zh-CN" altLang="en-US" dirty="0"/>
          </a:p>
        </p:txBody>
      </p:sp>
      <p:sp>
        <p:nvSpPr>
          <p:cNvPr id="4" name="灯片编号占位符 3"/>
          <p:cNvSpPr>
            <a:spLocks noGrp="1"/>
          </p:cNvSpPr>
          <p:nvPr>
            <p:ph type="sldNum" sz="quarter" idx="10"/>
          </p:nvPr>
        </p:nvSpPr>
        <p:spPr/>
        <p:txBody>
          <a:bodyPr/>
          <a:lstStyle/>
          <a:p>
            <a:pPr>
              <a:defRPr/>
            </a:pPr>
            <a:fld id="{6F7C4194-7CD5-4F71-9783-55D820E573A8}" type="slidenum">
              <a:rPr lang="zh-CN" altLang="en-US" smtClean="0"/>
              <a:pPr>
                <a:defRPr/>
              </a:pPr>
              <a:t>43</a:t>
            </a:fld>
            <a:endParaRPr lang="en-US" altLang="zh-CN"/>
          </a:p>
        </p:txBody>
      </p:sp>
      <p:sp>
        <p:nvSpPr>
          <p:cNvPr id="5" name="页脚占位符 4"/>
          <p:cNvSpPr>
            <a:spLocks noGrp="1"/>
          </p:cNvSpPr>
          <p:nvPr>
            <p:ph type="ftr" sz="quarter" idx="11"/>
          </p:nvPr>
        </p:nvSpPr>
        <p:spPr/>
        <p:txBody>
          <a:bodyPr/>
          <a:lstStyle/>
          <a:p>
            <a:pPr>
              <a:defRPr/>
            </a:pPr>
            <a:r>
              <a:rPr lang="zh-CN" altLang="en-US" smtClean="0"/>
              <a:t>智能移动开发</a:t>
            </a:r>
            <a:endParaRPr lang="en-US" altLang="zh-CN"/>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基于</a:t>
            </a:r>
            <a:r>
              <a:rPr lang="en-US" altLang="zh-CN" dirty="0" err="1" smtClean="0"/>
              <a:t>iBeacon</a:t>
            </a:r>
            <a:r>
              <a:rPr lang="zh-CN" altLang="en-US" dirty="0" smtClean="0"/>
              <a:t>的开发</a:t>
            </a:r>
            <a:endParaRPr lang="zh-CN" altLang="en-US" dirty="0"/>
          </a:p>
        </p:txBody>
      </p:sp>
      <p:sp>
        <p:nvSpPr>
          <p:cNvPr id="3" name="内容占位符 2"/>
          <p:cNvSpPr>
            <a:spLocks noGrp="1"/>
          </p:cNvSpPr>
          <p:nvPr>
            <p:ph idx="1"/>
          </p:nvPr>
        </p:nvSpPr>
        <p:spPr/>
        <p:txBody>
          <a:bodyPr/>
          <a:lstStyle/>
          <a:p>
            <a:r>
              <a:rPr lang="zh-CN" altLang="en-US" dirty="0" smtClean="0"/>
              <a:t>首先开发一款</a:t>
            </a:r>
            <a:r>
              <a:rPr lang="en-US" altLang="zh-CN" dirty="0" smtClean="0"/>
              <a:t>APP</a:t>
            </a:r>
            <a:r>
              <a:rPr lang="zh-CN" altLang="en-US" dirty="0" smtClean="0"/>
              <a:t>：</a:t>
            </a:r>
            <a:endParaRPr lang="en-US" altLang="zh-CN" dirty="0" smtClean="0"/>
          </a:p>
          <a:p>
            <a:pPr lvl="1"/>
            <a:r>
              <a:rPr lang="zh-CN" altLang="en-US" dirty="0" smtClean="0"/>
              <a:t>当</a:t>
            </a:r>
            <a:r>
              <a:rPr lang="en-US" altLang="zh-CN" dirty="0" smtClean="0"/>
              <a:t>APP</a:t>
            </a:r>
            <a:r>
              <a:rPr lang="zh-CN" altLang="en-US" dirty="0" smtClean="0"/>
              <a:t>软件接收到</a:t>
            </a:r>
            <a:r>
              <a:rPr lang="en-US" altLang="zh-CN" dirty="0" err="1" smtClean="0"/>
              <a:t>iBeacon</a:t>
            </a:r>
            <a:r>
              <a:rPr lang="zh-CN" altLang="en-US" dirty="0" smtClean="0"/>
              <a:t>广播的位置信息后，经过一定计算来获取自己的当前位置，当计算出来的位置符合您设定的特定条件时，</a:t>
            </a:r>
            <a:r>
              <a:rPr lang="en-US" altLang="zh-CN" dirty="0" smtClean="0"/>
              <a:t>APP</a:t>
            </a:r>
            <a:r>
              <a:rPr lang="zh-CN" altLang="en-US" dirty="0" smtClean="0"/>
              <a:t>向您的广告数据服务器请求对应内容并呈现给用户，到此完成一条消息的推送。</a:t>
            </a:r>
            <a:endParaRPr lang="en-US" altLang="zh-CN" dirty="0" smtClean="0"/>
          </a:p>
          <a:p>
            <a:pPr lvl="1"/>
            <a:r>
              <a:rPr lang="zh-CN" altLang="en-US" dirty="0" smtClean="0"/>
              <a:t>也就是说要实现动态的信息推送，至少需要一个</a:t>
            </a:r>
            <a:r>
              <a:rPr lang="en-US" altLang="zh-CN" dirty="0" smtClean="0"/>
              <a:t>APP</a:t>
            </a:r>
            <a:r>
              <a:rPr lang="zh-CN" altLang="en-US" dirty="0" smtClean="0"/>
              <a:t>软件和一个数据服务器。</a:t>
            </a:r>
            <a:endParaRPr lang="zh-CN" altLang="en-US" dirty="0"/>
          </a:p>
        </p:txBody>
      </p:sp>
      <p:sp>
        <p:nvSpPr>
          <p:cNvPr id="4" name="灯片编号占位符 3"/>
          <p:cNvSpPr>
            <a:spLocks noGrp="1"/>
          </p:cNvSpPr>
          <p:nvPr>
            <p:ph type="sldNum" sz="quarter" idx="10"/>
          </p:nvPr>
        </p:nvSpPr>
        <p:spPr/>
        <p:txBody>
          <a:bodyPr/>
          <a:lstStyle/>
          <a:p>
            <a:pPr>
              <a:defRPr/>
            </a:pPr>
            <a:fld id="{6F7C4194-7CD5-4F71-9783-55D820E573A8}" type="slidenum">
              <a:rPr lang="zh-CN" altLang="en-US" smtClean="0"/>
              <a:pPr>
                <a:defRPr/>
              </a:pPr>
              <a:t>44</a:t>
            </a:fld>
            <a:endParaRPr lang="en-US" altLang="zh-CN"/>
          </a:p>
        </p:txBody>
      </p:sp>
      <p:sp>
        <p:nvSpPr>
          <p:cNvPr id="5" name="页脚占位符 4"/>
          <p:cNvSpPr>
            <a:spLocks noGrp="1"/>
          </p:cNvSpPr>
          <p:nvPr>
            <p:ph type="ftr" sz="quarter" idx="11"/>
          </p:nvPr>
        </p:nvSpPr>
        <p:spPr/>
        <p:txBody>
          <a:bodyPr/>
          <a:lstStyle/>
          <a:p>
            <a:pPr>
              <a:defRPr/>
            </a:pPr>
            <a:r>
              <a:rPr lang="zh-CN" altLang="en-US" smtClean="0"/>
              <a:t>智能移动开发</a:t>
            </a:r>
            <a:endParaRPr lang="en-US" altLang="zh-CN"/>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en-US" altLang="zh-CN" dirty="0" err="1" smtClean="0"/>
              <a:t>iBeacon</a:t>
            </a:r>
            <a:r>
              <a:rPr lang="zh-CN" altLang="en-US" dirty="0" smtClean="0"/>
              <a:t>部署</a:t>
            </a:r>
            <a:endParaRPr lang="en-US" altLang="zh-CN" dirty="0" smtClean="0"/>
          </a:p>
          <a:p>
            <a:pPr lvl="1"/>
            <a:r>
              <a:rPr lang="zh-CN" altLang="en-US" dirty="0" smtClean="0"/>
              <a:t>假设一家店铺的面积为</a:t>
            </a:r>
            <a:r>
              <a:rPr lang="en-US" altLang="zh-CN" dirty="0" smtClean="0"/>
              <a:t>16000</a:t>
            </a:r>
            <a:r>
              <a:rPr lang="zh-CN" altLang="en-US" dirty="0" smtClean="0"/>
              <a:t>平方米左右，每个</a:t>
            </a:r>
            <a:r>
              <a:rPr lang="en-US" altLang="zh-CN" dirty="0" err="1" smtClean="0"/>
              <a:t>iBeacon</a:t>
            </a:r>
            <a:r>
              <a:rPr lang="zh-CN" altLang="en-US" dirty="0" smtClean="0"/>
              <a:t>基站的最远传输距离为</a:t>
            </a:r>
            <a:r>
              <a:rPr lang="en-US" altLang="zh-CN" dirty="0" smtClean="0"/>
              <a:t>50m</a:t>
            </a:r>
            <a:r>
              <a:rPr lang="zh-CN" altLang="en-US" dirty="0" smtClean="0"/>
              <a:t>（覆盖</a:t>
            </a:r>
            <a:r>
              <a:rPr lang="en-US" altLang="zh-CN" dirty="0" smtClean="0"/>
              <a:t>2500</a:t>
            </a:r>
            <a:r>
              <a:rPr lang="zh-CN" altLang="en-US" dirty="0" smtClean="0"/>
              <a:t>平方米），需要购买</a:t>
            </a:r>
            <a:r>
              <a:rPr lang="en-US" altLang="zh-CN" dirty="0" smtClean="0"/>
              <a:t>7</a:t>
            </a:r>
            <a:r>
              <a:rPr lang="zh-CN" altLang="en-US" dirty="0" smtClean="0"/>
              <a:t>个</a:t>
            </a:r>
            <a:r>
              <a:rPr lang="en-US" altLang="zh-CN" dirty="0" err="1" smtClean="0"/>
              <a:t>iBeacon</a:t>
            </a:r>
            <a:r>
              <a:rPr lang="zh-CN" altLang="en-US" dirty="0" smtClean="0"/>
              <a:t>基站（每个基站</a:t>
            </a:r>
            <a:r>
              <a:rPr lang="en-US" altLang="zh-CN" dirty="0" smtClean="0"/>
              <a:t>200</a:t>
            </a:r>
            <a:r>
              <a:rPr lang="zh-CN" altLang="en-US" dirty="0" smtClean="0"/>
              <a:t>元左右）；</a:t>
            </a:r>
            <a:endParaRPr lang="en-US" altLang="zh-CN" dirty="0" smtClean="0"/>
          </a:p>
          <a:p>
            <a:pPr lvl="1"/>
            <a:r>
              <a:rPr lang="zh-CN" altLang="en-US" dirty="0" smtClean="0"/>
              <a:t>在</a:t>
            </a:r>
            <a:r>
              <a:rPr lang="en-US" altLang="zh-CN" dirty="0" smtClean="0"/>
              <a:t>10m</a:t>
            </a:r>
            <a:r>
              <a:rPr lang="zh-CN" altLang="en-US" dirty="0" smtClean="0"/>
              <a:t>范围内的使用效果最好（推荐） ，每个</a:t>
            </a:r>
            <a:r>
              <a:rPr lang="en-US" altLang="zh-CN" dirty="0" err="1" smtClean="0"/>
              <a:t>iBeacon</a:t>
            </a:r>
            <a:r>
              <a:rPr lang="zh-CN" altLang="en-US" dirty="0" smtClean="0"/>
              <a:t>基站的覆盖范围是</a:t>
            </a:r>
            <a:r>
              <a:rPr lang="en-US" altLang="zh-CN" dirty="0" smtClean="0"/>
              <a:t>100</a:t>
            </a:r>
            <a:r>
              <a:rPr lang="zh-CN" altLang="en-US" dirty="0" smtClean="0"/>
              <a:t>平方米左右，那么总共大约需要花费</a:t>
            </a:r>
            <a:r>
              <a:rPr lang="en-US" altLang="zh-CN" dirty="0" smtClean="0"/>
              <a:t>3000</a:t>
            </a:r>
            <a:r>
              <a:rPr lang="zh-CN" altLang="en-US" dirty="0" smtClean="0"/>
              <a:t>元左右。</a:t>
            </a:r>
            <a:endParaRPr lang="zh-CN" altLang="en-US" dirty="0"/>
          </a:p>
        </p:txBody>
      </p:sp>
      <p:sp>
        <p:nvSpPr>
          <p:cNvPr id="4" name="灯片编号占位符 3"/>
          <p:cNvSpPr>
            <a:spLocks noGrp="1"/>
          </p:cNvSpPr>
          <p:nvPr>
            <p:ph type="sldNum" sz="quarter" idx="10"/>
          </p:nvPr>
        </p:nvSpPr>
        <p:spPr/>
        <p:txBody>
          <a:bodyPr/>
          <a:lstStyle/>
          <a:p>
            <a:pPr>
              <a:defRPr/>
            </a:pPr>
            <a:fld id="{6F7C4194-7CD5-4F71-9783-55D820E573A8}" type="slidenum">
              <a:rPr lang="zh-CN" altLang="en-US" smtClean="0"/>
              <a:pPr>
                <a:defRPr/>
              </a:pPr>
              <a:t>45</a:t>
            </a:fld>
            <a:endParaRPr lang="en-US" altLang="zh-CN"/>
          </a:p>
        </p:txBody>
      </p:sp>
      <p:sp>
        <p:nvSpPr>
          <p:cNvPr id="5" name="页脚占位符 4"/>
          <p:cNvSpPr>
            <a:spLocks noGrp="1"/>
          </p:cNvSpPr>
          <p:nvPr>
            <p:ph type="ftr" sz="quarter" idx="11"/>
          </p:nvPr>
        </p:nvSpPr>
        <p:spPr/>
        <p:txBody>
          <a:bodyPr/>
          <a:lstStyle/>
          <a:p>
            <a:pPr>
              <a:defRPr/>
            </a:pPr>
            <a:r>
              <a:rPr lang="zh-CN" altLang="en-US" smtClean="0"/>
              <a:t>智能移动开发</a:t>
            </a:r>
            <a:endParaRPr lang="en-US" altLang="zh-CN"/>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err="1" smtClean="0"/>
              <a:t>iBeacon</a:t>
            </a:r>
            <a:r>
              <a:rPr lang="zh-CN" altLang="en-US" dirty="0" smtClean="0"/>
              <a:t>应用场景</a:t>
            </a:r>
            <a:endParaRPr lang="en-US" altLang="zh-CN" dirty="0" smtClean="0"/>
          </a:p>
          <a:p>
            <a:pPr lvl="1"/>
            <a:r>
              <a:rPr lang="zh-CN" altLang="en-US" dirty="0" smtClean="0"/>
              <a:t>从</a:t>
            </a:r>
            <a:r>
              <a:rPr lang="en-US" altLang="zh-CN" dirty="0" err="1" smtClean="0"/>
              <a:t>iBeacon</a:t>
            </a:r>
            <a:r>
              <a:rPr lang="zh-CN" altLang="en-US" dirty="0" smtClean="0"/>
              <a:t>的特点来说，该技术很可能会促进一系列室内地图应用的诞生。</a:t>
            </a:r>
            <a:endParaRPr lang="en-US" altLang="zh-CN" dirty="0" smtClean="0"/>
          </a:p>
          <a:p>
            <a:pPr lvl="1"/>
            <a:r>
              <a:rPr lang="zh-CN" altLang="en-US" dirty="0" smtClean="0"/>
              <a:t>由于在室内时，有各种障碍物的阻挡，因此</a:t>
            </a:r>
            <a:r>
              <a:rPr lang="en-US" altLang="zh-CN" dirty="0" smtClean="0"/>
              <a:t>GPS</a:t>
            </a:r>
            <a:r>
              <a:rPr lang="zh-CN" altLang="en-US" dirty="0" smtClean="0"/>
              <a:t>信号非常微弱，因此无法实现导航。</a:t>
            </a:r>
            <a:endParaRPr lang="en-US" altLang="zh-CN" dirty="0" smtClean="0"/>
          </a:p>
          <a:p>
            <a:pPr lvl="1"/>
            <a:r>
              <a:rPr lang="zh-CN" altLang="en-US" dirty="0" smtClean="0"/>
              <a:t>这也是为什么虽然谷歌现在已经建立了部分地区的室内地图，但是还无法实现室内导航的原因。</a:t>
            </a:r>
            <a:endParaRPr lang="zh-CN" altLang="en-US" dirty="0"/>
          </a:p>
        </p:txBody>
      </p:sp>
      <p:sp>
        <p:nvSpPr>
          <p:cNvPr id="4" name="灯片编号占位符 3"/>
          <p:cNvSpPr>
            <a:spLocks noGrp="1"/>
          </p:cNvSpPr>
          <p:nvPr>
            <p:ph type="sldNum" sz="quarter" idx="10"/>
          </p:nvPr>
        </p:nvSpPr>
        <p:spPr/>
        <p:txBody>
          <a:bodyPr/>
          <a:lstStyle/>
          <a:p>
            <a:pPr>
              <a:defRPr/>
            </a:pPr>
            <a:fld id="{6F7C4194-7CD5-4F71-9783-55D820E573A8}" type="slidenum">
              <a:rPr lang="zh-CN" altLang="en-US" smtClean="0"/>
              <a:pPr>
                <a:defRPr/>
              </a:pPr>
              <a:t>46</a:t>
            </a:fld>
            <a:endParaRPr lang="en-US" altLang="zh-CN"/>
          </a:p>
        </p:txBody>
      </p:sp>
      <p:sp>
        <p:nvSpPr>
          <p:cNvPr id="5" name="页脚占位符 4"/>
          <p:cNvSpPr>
            <a:spLocks noGrp="1"/>
          </p:cNvSpPr>
          <p:nvPr>
            <p:ph type="ftr" sz="quarter" idx="11"/>
          </p:nvPr>
        </p:nvSpPr>
        <p:spPr/>
        <p:txBody>
          <a:bodyPr/>
          <a:lstStyle/>
          <a:p>
            <a:pPr>
              <a:defRPr/>
            </a:pPr>
            <a:r>
              <a:rPr lang="zh-CN" altLang="en-US" smtClean="0"/>
              <a:t>智能移动开发</a:t>
            </a:r>
            <a:endParaRPr lang="en-US" altLang="zh-CN"/>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p:txBody>
          <a:bodyPr/>
          <a:lstStyle/>
          <a:p>
            <a:r>
              <a:rPr lang="zh-CN" altLang="en-US" dirty="0" smtClean="0"/>
              <a:t>绪论</a:t>
            </a:r>
            <a:endParaRPr lang="zh-CN" altLang="en-US" dirty="0"/>
          </a:p>
        </p:txBody>
      </p:sp>
      <p:sp>
        <p:nvSpPr>
          <p:cNvPr id="4099" name="Rectangle 3"/>
          <p:cNvSpPr>
            <a:spLocks noGrp="1" noChangeArrowheads="1"/>
          </p:cNvSpPr>
          <p:nvPr>
            <p:ph type="subTitle" idx="1"/>
          </p:nvPr>
        </p:nvSpPr>
        <p:spPr/>
        <p:txBody>
          <a:bodyPr/>
          <a:lstStyle/>
          <a:p>
            <a:r>
              <a:rPr lang="zh-CN" altLang="en-US" dirty="0"/>
              <a:t>移动互联的传奇故事</a:t>
            </a:r>
          </a:p>
        </p:txBody>
      </p:sp>
      <p:sp>
        <p:nvSpPr>
          <p:cNvPr id="2" name="TextBox 1"/>
          <p:cNvSpPr txBox="1"/>
          <p:nvPr/>
        </p:nvSpPr>
        <p:spPr>
          <a:xfrm>
            <a:off x="1691680" y="6289102"/>
            <a:ext cx="6984776" cy="430887"/>
          </a:xfrm>
          <a:prstGeom prst="rect">
            <a:avLst/>
          </a:prstGeom>
          <a:noFill/>
        </p:spPr>
        <p:txBody>
          <a:bodyPr wrap="square" rtlCol="0">
            <a:spAutoFit/>
          </a:bodyPr>
          <a:lstStyle/>
          <a:p>
            <a:r>
              <a:rPr lang="zh-CN" altLang="en-US" sz="2200" dirty="0" smtClean="0">
                <a:latin typeface="隶书" pitchFamily="49" charset="-122"/>
                <a:ea typeface="隶书" pitchFamily="49" charset="-122"/>
              </a:rPr>
              <a:t>师文轩，</a:t>
            </a:r>
            <a:r>
              <a:rPr lang="en-US" altLang="zh-CN" sz="2200" dirty="0" smtClean="0">
                <a:latin typeface="隶书" pitchFamily="49" charset="-122"/>
                <a:ea typeface="隶书" pitchFamily="49" charset="-122"/>
              </a:rPr>
              <a:t>13920561100</a:t>
            </a:r>
            <a:r>
              <a:rPr lang="zh-CN" altLang="en-US" sz="2200" dirty="0" smtClean="0">
                <a:latin typeface="隶书" pitchFamily="49" charset="-122"/>
                <a:ea typeface="隶书" pitchFamily="49" charset="-122"/>
              </a:rPr>
              <a:t>，</a:t>
            </a:r>
            <a:r>
              <a:rPr lang="en-US" altLang="zh-CN" sz="2200" dirty="0" smtClean="0">
                <a:latin typeface="隶书" pitchFamily="49" charset="-122"/>
                <a:ea typeface="隶书" pitchFamily="49" charset="-122"/>
              </a:rPr>
              <a:t>shiwenxuan2003@hotmail.com</a:t>
            </a:r>
            <a:endParaRPr lang="zh-CN" altLang="en-US" sz="2200" dirty="0">
              <a:latin typeface="隶书" pitchFamily="49" charset="-122"/>
              <a:ea typeface="隶书" pitchFamily="49" charset="-122"/>
            </a:endParaRPr>
          </a:p>
        </p:txBody>
      </p:sp>
    </p:spTree>
    <p:extLst>
      <p:ext uri="{BB962C8B-B14F-4D97-AF65-F5344CB8AC3E}">
        <p14:creationId xmlns:p14="http://schemas.microsoft.com/office/powerpoint/2010/main" val="34438312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49"/>
          <p:cNvSpPr>
            <a:spLocks noGrp="1" noChangeArrowheads="1"/>
          </p:cNvSpPr>
          <p:nvPr>
            <p:ph type="sldNum" sz="quarter" idx="10"/>
          </p:nvPr>
        </p:nvSpPr>
        <p:spPr>
          <a:noFill/>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9A889A-3373-4102-9844-0D8A289BECC8}" type="slidenum">
              <a:rPr lang="zh-CN" altLang="en-US" smtClean="0"/>
              <a:pPr eaLnBrk="1" hangingPunct="1"/>
              <a:t>48</a:t>
            </a:fld>
            <a:endParaRPr lang="en-US" altLang="zh-CN" smtClean="0"/>
          </a:p>
        </p:txBody>
      </p:sp>
      <p:sp>
        <p:nvSpPr>
          <p:cNvPr id="45059" name="Rectangle 50"/>
          <p:cNvSpPr>
            <a:spLocks noGrp="1" noChangeArrowheads="1"/>
          </p:cNvSpPr>
          <p:nvPr>
            <p:ph type="ftr" sz="quarter" idx="11"/>
          </p:nvPr>
        </p:nvSpPr>
        <p:spPr>
          <a:noFill/>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mtClean="0"/>
              <a:t>智能移动开发</a:t>
            </a:r>
            <a:endParaRPr lang="en-US" altLang="zh-CN" smtClean="0"/>
          </a:p>
        </p:txBody>
      </p:sp>
      <p:sp>
        <p:nvSpPr>
          <p:cNvPr id="45060" name="Rectangle 2"/>
          <p:cNvSpPr>
            <a:spLocks noGrp="1" noChangeArrowheads="1"/>
          </p:cNvSpPr>
          <p:nvPr>
            <p:ph type="title"/>
          </p:nvPr>
        </p:nvSpPr>
        <p:spPr/>
        <p:txBody>
          <a:bodyPr/>
          <a:lstStyle/>
          <a:p>
            <a:r>
              <a:rPr lang="en-US" altLang="zh-CN" dirty="0"/>
              <a:t>Angry Birds</a:t>
            </a:r>
            <a:endParaRPr lang="zh-CN" altLang="en-US" dirty="0" smtClean="0"/>
          </a:p>
        </p:txBody>
      </p:sp>
      <p:sp>
        <p:nvSpPr>
          <p:cNvPr id="45061" name="Rectangle 3"/>
          <p:cNvSpPr>
            <a:spLocks noGrp="1" noChangeArrowheads="1"/>
          </p:cNvSpPr>
          <p:nvPr>
            <p:ph type="body" idx="1"/>
          </p:nvPr>
        </p:nvSpPr>
        <p:spPr>
          <a:xfrm>
            <a:off x="457200" y="1719263"/>
            <a:ext cx="5554663" cy="4411662"/>
          </a:xfrm>
        </p:spPr>
        <p:txBody>
          <a:bodyPr/>
          <a:lstStyle/>
          <a:p>
            <a:r>
              <a:rPr lang="en-US" altLang="zh-CN" sz="2400" dirty="0" smtClean="0"/>
              <a:t>Angry Birds (</a:t>
            </a:r>
            <a:r>
              <a:rPr lang="zh-CN" altLang="en-US" sz="2400" dirty="0" smtClean="0"/>
              <a:t>愤怒的小鸟</a:t>
            </a:r>
            <a:r>
              <a:rPr lang="en-US" altLang="zh-CN" sz="2400" dirty="0" smtClean="0"/>
              <a:t>)</a:t>
            </a:r>
            <a:r>
              <a:rPr lang="zh-CN" altLang="en-US" sz="2400" dirty="0" smtClean="0"/>
              <a:t>，首发于</a:t>
            </a:r>
            <a:r>
              <a:rPr lang="en-US" altLang="zh-CN" sz="2400" dirty="0" err="1" smtClean="0"/>
              <a:t>iOS</a:t>
            </a:r>
            <a:r>
              <a:rPr lang="zh-CN" altLang="en-US" sz="2400" dirty="0" smtClean="0"/>
              <a:t>，开发商是</a:t>
            </a:r>
            <a:r>
              <a:rPr lang="en-US" altLang="zh-CN" sz="2400" dirty="0" err="1" smtClean="0"/>
              <a:t>Rovio</a:t>
            </a:r>
            <a:r>
              <a:rPr lang="zh-CN" altLang="en-US" sz="2400" dirty="0" smtClean="0"/>
              <a:t>公司。由来自芬兰赫尔辛基理工大学的学生创业产生。</a:t>
            </a:r>
          </a:p>
          <a:p>
            <a:pPr lvl="1"/>
            <a:r>
              <a:rPr lang="zh-CN" altLang="en-US" sz="2000" dirty="0" smtClean="0"/>
              <a:t>累计</a:t>
            </a:r>
            <a:r>
              <a:rPr lang="en-US" altLang="zh-CN" sz="2000" dirty="0" smtClean="0"/>
              <a:t>1</a:t>
            </a:r>
            <a:r>
              <a:rPr lang="zh-CN" altLang="en-US" sz="2000" dirty="0" smtClean="0"/>
              <a:t>亿次下载量，创收</a:t>
            </a:r>
            <a:r>
              <a:rPr lang="en-US" altLang="zh-CN" sz="2000" dirty="0" smtClean="0"/>
              <a:t>7000</a:t>
            </a:r>
            <a:r>
              <a:rPr lang="zh-CN" altLang="en-US" sz="2000" dirty="0" smtClean="0"/>
              <a:t>万美元，这几只没脚没翅膀的“愤怒的小鸟”不但拯救了一家濒临破残的游戏公司，也让这家昔日只为巨头“打零工”的芬兰小公司有机会成为“超级玛丽之父”任天堂那样的游戏帝国。</a:t>
            </a:r>
          </a:p>
        </p:txBody>
      </p:sp>
      <p:pic>
        <p:nvPicPr>
          <p:cNvPr id="45062"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1863" y="1844675"/>
            <a:ext cx="2736850" cy="423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49"/>
          <p:cNvSpPr>
            <a:spLocks noGrp="1" noChangeArrowheads="1"/>
          </p:cNvSpPr>
          <p:nvPr>
            <p:ph type="sldNum" sz="quarter" idx="10"/>
          </p:nvPr>
        </p:nvSpPr>
        <p:spPr>
          <a:noFill/>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E01F32DF-8CF4-43FB-AB93-DA2F5CED000F}" type="slidenum">
              <a:rPr lang="zh-CN" altLang="en-US" smtClean="0"/>
              <a:pPr eaLnBrk="1" hangingPunct="1"/>
              <a:t>49</a:t>
            </a:fld>
            <a:endParaRPr lang="en-US" altLang="zh-CN" smtClean="0"/>
          </a:p>
        </p:txBody>
      </p:sp>
      <p:sp>
        <p:nvSpPr>
          <p:cNvPr id="46083" name="Rectangle 50"/>
          <p:cNvSpPr>
            <a:spLocks noGrp="1" noChangeArrowheads="1"/>
          </p:cNvSpPr>
          <p:nvPr>
            <p:ph type="ftr" sz="quarter" idx="11"/>
          </p:nvPr>
        </p:nvSpPr>
        <p:spPr>
          <a:noFill/>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mtClean="0"/>
              <a:t>智能移动开发</a:t>
            </a:r>
            <a:endParaRPr lang="en-US" altLang="zh-CN" smtClean="0"/>
          </a:p>
        </p:txBody>
      </p:sp>
      <p:sp>
        <p:nvSpPr>
          <p:cNvPr id="46084" name="Rectangle 2"/>
          <p:cNvSpPr>
            <a:spLocks noGrp="1" noChangeArrowheads="1"/>
          </p:cNvSpPr>
          <p:nvPr>
            <p:ph type="title"/>
          </p:nvPr>
        </p:nvSpPr>
        <p:spPr/>
        <p:txBody>
          <a:bodyPr/>
          <a:lstStyle/>
          <a:p>
            <a:r>
              <a:rPr lang="en-US" altLang="zh-CN" dirty="0"/>
              <a:t>Fruit Ninja</a:t>
            </a:r>
            <a:endParaRPr lang="zh-CN" altLang="en-US" dirty="0" smtClean="0"/>
          </a:p>
        </p:txBody>
      </p:sp>
      <p:sp>
        <p:nvSpPr>
          <p:cNvPr id="46085" name="Rectangle 3"/>
          <p:cNvSpPr>
            <a:spLocks noGrp="1" noChangeArrowheads="1"/>
          </p:cNvSpPr>
          <p:nvPr>
            <p:ph type="body" idx="1"/>
          </p:nvPr>
        </p:nvSpPr>
        <p:spPr/>
        <p:txBody>
          <a:bodyPr/>
          <a:lstStyle/>
          <a:p>
            <a:r>
              <a:rPr lang="en-US" altLang="zh-CN" dirty="0" smtClean="0"/>
              <a:t>《Fruit Ninja》</a:t>
            </a:r>
            <a:r>
              <a:rPr lang="zh-CN" altLang="en-US" dirty="0" smtClean="0"/>
              <a:t>自</a:t>
            </a:r>
            <a:r>
              <a:rPr lang="en-US" altLang="zh-CN" dirty="0" smtClean="0"/>
              <a:t>2010</a:t>
            </a:r>
            <a:r>
              <a:rPr lang="zh-CN" altLang="en-US" dirty="0" smtClean="0"/>
              <a:t>年</a:t>
            </a:r>
            <a:r>
              <a:rPr lang="en-US" altLang="zh-CN" dirty="0" smtClean="0"/>
              <a:t>4</a:t>
            </a:r>
            <a:r>
              <a:rPr lang="zh-CN" altLang="en-US" dirty="0" smtClean="0"/>
              <a:t>月发布以来，在移动终端上已经获得了超过</a:t>
            </a:r>
            <a:r>
              <a:rPr lang="en-US" altLang="zh-CN" dirty="0" smtClean="0"/>
              <a:t>6500</a:t>
            </a:r>
            <a:r>
              <a:rPr lang="zh-CN" altLang="en-US" dirty="0" smtClean="0"/>
              <a:t>万次的下载。</a:t>
            </a:r>
            <a:endParaRPr lang="en-US" altLang="zh-CN" dirty="0" smtClean="0"/>
          </a:p>
          <a:p>
            <a:pPr lvl="1"/>
            <a:r>
              <a:rPr lang="zh-CN" altLang="en-US" dirty="0" smtClean="0"/>
              <a:t>其在相当长的一段时间内游走于</a:t>
            </a:r>
            <a:r>
              <a:rPr lang="en-US" altLang="zh-CN" dirty="0" smtClean="0"/>
              <a:t>App Store</a:t>
            </a:r>
            <a:r>
              <a:rPr lang="zh-CN" altLang="en-US" dirty="0" smtClean="0"/>
              <a:t>付费应用前</a:t>
            </a:r>
            <a:r>
              <a:rPr lang="en-US" altLang="zh-CN" dirty="0" smtClean="0"/>
              <a:t>5</a:t>
            </a:r>
            <a:r>
              <a:rPr lang="zh-CN" altLang="en-US" dirty="0" smtClean="0"/>
              <a:t>名之中，并且会不时地随着游戏的版本更新而问鼎。</a:t>
            </a:r>
          </a:p>
        </p:txBody>
      </p:sp>
      <p:pic>
        <p:nvPicPr>
          <p:cNvPr id="4608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11638" y="3838575"/>
            <a:ext cx="4524375" cy="301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49"/>
          <p:cNvSpPr>
            <a:spLocks noGrp="1" noChangeArrowheads="1"/>
          </p:cNvSpPr>
          <p:nvPr>
            <p:ph type="sldNum" sz="quarter" idx="10"/>
          </p:nvPr>
        </p:nvSpPr>
        <p:spPr>
          <a:noFill/>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806FA202-0703-4B5D-9A06-3E6970E3C32D}" type="slidenum">
              <a:rPr lang="zh-CN" altLang="en-US" smtClean="0"/>
              <a:pPr eaLnBrk="1" hangingPunct="1"/>
              <a:t>5</a:t>
            </a:fld>
            <a:endParaRPr lang="en-US" altLang="zh-CN" smtClean="0"/>
          </a:p>
        </p:txBody>
      </p:sp>
      <p:sp>
        <p:nvSpPr>
          <p:cNvPr id="8195" name="Rectangle 50"/>
          <p:cNvSpPr>
            <a:spLocks noGrp="1" noChangeArrowheads="1"/>
          </p:cNvSpPr>
          <p:nvPr>
            <p:ph type="ftr" sz="quarter" idx="11"/>
          </p:nvPr>
        </p:nvSpPr>
        <p:spPr>
          <a:noFill/>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mtClean="0"/>
              <a:t>智能移动开发</a:t>
            </a:r>
            <a:endParaRPr lang="en-US" altLang="zh-CN" smtClean="0"/>
          </a:p>
        </p:txBody>
      </p:sp>
      <p:sp>
        <p:nvSpPr>
          <p:cNvPr id="8196" name="Rectangle 2"/>
          <p:cNvSpPr>
            <a:spLocks noGrp="1" noChangeArrowheads="1"/>
          </p:cNvSpPr>
          <p:nvPr>
            <p:ph type="title"/>
          </p:nvPr>
        </p:nvSpPr>
        <p:spPr/>
        <p:txBody>
          <a:bodyPr/>
          <a:lstStyle/>
          <a:p>
            <a:r>
              <a:rPr lang="en-US" altLang="zh-CN" dirty="0" err="1" smtClean="0"/>
              <a:t>iOS</a:t>
            </a:r>
            <a:endParaRPr lang="en-US" altLang="zh-CN" dirty="0" smtClean="0"/>
          </a:p>
        </p:txBody>
      </p:sp>
      <p:sp>
        <p:nvSpPr>
          <p:cNvPr id="8197" name="Rectangle 3"/>
          <p:cNvSpPr>
            <a:spLocks noGrp="1" noChangeArrowheads="1"/>
          </p:cNvSpPr>
          <p:nvPr>
            <p:ph type="body" idx="1"/>
          </p:nvPr>
        </p:nvSpPr>
        <p:spPr/>
        <p:txBody>
          <a:bodyPr/>
          <a:lstStyle/>
          <a:p>
            <a:r>
              <a:rPr lang="zh-CN" altLang="en-US" dirty="0"/>
              <a:t>苹果</a:t>
            </a:r>
            <a:r>
              <a:rPr lang="en-US" altLang="zh-CN" dirty="0" err="1"/>
              <a:t>iOS</a:t>
            </a:r>
            <a:r>
              <a:rPr lang="zh-CN" altLang="en-US" dirty="0"/>
              <a:t>是由苹果公司开发的手持设备操作系统，最初是设计给</a:t>
            </a:r>
            <a:r>
              <a:rPr lang="en-US" altLang="zh-CN" dirty="0"/>
              <a:t>iPhone</a:t>
            </a:r>
            <a:r>
              <a:rPr lang="zh-CN" altLang="en-US" dirty="0"/>
              <a:t>使用的，后来陆续套用到</a:t>
            </a:r>
            <a:r>
              <a:rPr lang="en-US" altLang="zh-CN" dirty="0"/>
              <a:t>iPod touch</a:t>
            </a:r>
            <a:r>
              <a:rPr lang="zh-CN" altLang="en-US" dirty="0"/>
              <a:t>、</a:t>
            </a:r>
            <a:r>
              <a:rPr lang="en-US" altLang="zh-CN" dirty="0" err="1"/>
              <a:t>iPad</a:t>
            </a:r>
            <a:r>
              <a:rPr lang="zh-CN" altLang="en-US" dirty="0"/>
              <a:t>以及</a:t>
            </a:r>
            <a:r>
              <a:rPr lang="en-US" altLang="zh-CN" dirty="0"/>
              <a:t>Apple TV</a:t>
            </a:r>
            <a:r>
              <a:rPr lang="zh-CN" altLang="en-US" dirty="0"/>
              <a:t>等苹果产品上。</a:t>
            </a:r>
          </a:p>
          <a:p>
            <a:r>
              <a:rPr lang="zh-CN" altLang="en-US" dirty="0" smtClean="0"/>
              <a:t>最开放的封闭系统：苹果出产的设备都不支持直接添加内存卡或者其它存储设备。</a:t>
            </a:r>
            <a:endParaRPr lang="en-US" altLang="zh-CN" dirty="0" smtClean="0"/>
          </a:p>
        </p:txBody>
      </p:sp>
      <p:pic>
        <p:nvPicPr>
          <p:cNvPr id="7" name="Picture 4" descr="http://www.geekologie.com/2008/03/27/apple-products-jobs.jpg"/>
          <p:cNvPicPr>
            <a:picLocks noChangeAspect="1" noChangeArrowheads="1"/>
          </p:cNvPicPr>
          <p:nvPr/>
        </p:nvPicPr>
        <p:blipFill>
          <a:blip r:embed="rId2" cstate="print"/>
          <a:srcRect/>
          <a:stretch>
            <a:fillRect/>
          </a:stretch>
        </p:blipFill>
        <p:spPr bwMode="auto">
          <a:xfrm>
            <a:off x="4788024" y="3617640"/>
            <a:ext cx="3240360" cy="3240360"/>
          </a:xfrm>
          <a:prstGeom prst="rect">
            <a:avLst/>
          </a:prstGeom>
          <a:noFill/>
          <a:effectLst>
            <a:softEdge rad="635000"/>
          </a:effec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7704" y="4077072"/>
            <a:ext cx="1411782" cy="2714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图片 4" descr="http://wapedia.mobi/thumb/60f814766/zhsimp/fixed/230/345/IPhonehomescreen.PNG?format=jpg">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66453" y="4321529"/>
            <a:ext cx="1209943" cy="1814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p:txBody>
          <a:bodyPr/>
          <a:lstStyle/>
          <a:p>
            <a:r>
              <a:rPr lang="zh-CN" altLang="en-US" dirty="0" smtClean="0"/>
              <a:t>绪论</a:t>
            </a:r>
            <a:endParaRPr lang="zh-CN" altLang="en-US" dirty="0"/>
          </a:p>
        </p:txBody>
      </p:sp>
      <p:sp>
        <p:nvSpPr>
          <p:cNvPr id="4099" name="Rectangle 3"/>
          <p:cNvSpPr>
            <a:spLocks noGrp="1" noChangeArrowheads="1"/>
          </p:cNvSpPr>
          <p:nvPr>
            <p:ph type="subTitle" idx="1"/>
          </p:nvPr>
        </p:nvSpPr>
        <p:spPr/>
        <p:txBody>
          <a:bodyPr/>
          <a:lstStyle/>
          <a:p>
            <a:r>
              <a:rPr lang="zh-CN" altLang="en-US" dirty="0" smtClean="0"/>
              <a:t>教材与推荐资源</a:t>
            </a:r>
            <a:endParaRPr lang="zh-CN" altLang="en-US" dirty="0"/>
          </a:p>
        </p:txBody>
      </p:sp>
      <p:sp>
        <p:nvSpPr>
          <p:cNvPr id="2" name="TextBox 1"/>
          <p:cNvSpPr txBox="1"/>
          <p:nvPr/>
        </p:nvSpPr>
        <p:spPr>
          <a:xfrm>
            <a:off x="1691680" y="6289102"/>
            <a:ext cx="6984776" cy="430887"/>
          </a:xfrm>
          <a:prstGeom prst="rect">
            <a:avLst/>
          </a:prstGeom>
          <a:noFill/>
        </p:spPr>
        <p:txBody>
          <a:bodyPr wrap="square" rtlCol="0">
            <a:spAutoFit/>
          </a:bodyPr>
          <a:lstStyle/>
          <a:p>
            <a:r>
              <a:rPr lang="zh-CN" altLang="en-US" sz="2200" dirty="0" smtClean="0">
                <a:latin typeface="隶书" pitchFamily="49" charset="-122"/>
                <a:ea typeface="隶书" pitchFamily="49" charset="-122"/>
              </a:rPr>
              <a:t>师文轩，</a:t>
            </a:r>
            <a:r>
              <a:rPr lang="en-US" altLang="zh-CN" sz="2200" dirty="0" smtClean="0">
                <a:latin typeface="隶书" pitchFamily="49" charset="-122"/>
                <a:ea typeface="隶书" pitchFamily="49" charset="-122"/>
              </a:rPr>
              <a:t>13920561100</a:t>
            </a:r>
            <a:r>
              <a:rPr lang="zh-CN" altLang="en-US" sz="2200" dirty="0" smtClean="0">
                <a:latin typeface="隶书" pitchFamily="49" charset="-122"/>
                <a:ea typeface="隶书" pitchFamily="49" charset="-122"/>
              </a:rPr>
              <a:t>，</a:t>
            </a:r>
            <a:r>
              <a:rPr lang="en-US" altLang="zh-CN" sz="2200" dirty="0" smtClean="0">
                <a:latin typeface="隶书" pitchFamily="49" charset="-122"/>
                <a:ea typeface="隶书" pitchFamily="49" charset="-122"/>
              </a:rPr>
              <a:t>shiwenxuan2003@hotmail.com</a:t>
            </a:r>
            <a:endParaRPr lang="zh-CN" altLang="en-US" sz="2200" dirty="0">
              <a:latin typeface="隶书" pitchFamily="49" charset="-122"/>
              <a:ea typeface="隶书" pitchFamily="49" charset="-122"/>
            </a:endParaRPr>
          </a:p>
        </p:txBody>
      </p:sp>
    </p:spTree>
    <p:extLst>
      <p:ext uri="{BB962C8B-B14F-4D97-AF65-F5344CB8AC3E}">
        <p14:creationId xmlns:p14="http://schemas.microsoft.com/office/powerpoint/2010/main" val="127119222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教材</a:t>
            </a:r>
            <a:endParaRPr lang="zh-CN" altLang="en-US" dirty="0"/>
          </a:p>
        </p:txBody>
      </p:sp>
      <p:sp>
        <p:nvSpPr>
          <p:cNvPr id="3" name="内容占位符 2"/>
          <p:cNvSpPr>
            <a:spLocks noGrp="1"/>
          </p:cNvSpPr>
          <p:nvPr>
            <p:ph idx="1"/>
          </p:nvPr>
        </p:nvSpPr>
        <p:spPr/>
        <p:txBody>
          <a:bodyPr/>
          <a:lstStyle/>
          <a:p>
            <a:r>
              <a:rPr lang="zh-CN" altLang="en-US" sz="4800" dirty="0" smtClean="0"/>
              <a:t>无！</a:t>
            </a:r>
            <a:endParaRPr lang="zh-CN" altLang="en-US" sz="4800" dirty="0"/>
          </a:p>
        </p:txBody>
      </p:sp>
      <p:sp>
        <p:nvSpPr>
          <p:cNvPr id="4" name="灯片编号占位符 3"/>
          <p:cNvSpPr>
            <a:spLocks noGrp="1"/>
          </p:cNvSpPr>
          <p:nvPr>
            <p:ph type="sldNum" sz="quarter" idx="10"/>
          </p:nvPr>
        </p:nvSpPr>
        <p:spPr/>
        <p:txBody>
          <a:bodyPr/>
          <a:lstStyle/>
          <a:p>
            <a:pPr>
              <a:defRPr/>
            </a:pPr>
            <a:fld id="{6F7C4194-7CD5-4F71-9783-55D820E573A8}" type="slidenum">
              <a:rPr lang="zh-CN" altLang="en-US" smtClean="0"/>
              <a:pPr>
                <a:defRPr/>
              </a:pPr>
              <a:t>51</a:t>
            </a:fld>
            <a:endParaRPr lang="en-US" altLang="zh-CN"/>
          </a:p>
        </p:txBody>
      </p:sp>
      <p:sp>
        <p:nvSpPr>
          <p:cNvPr id="5" name="页脚占位符 4"/>
          <p:cNvSpPr>
            <a:spLocks noGrp="1"/>
          </p:cNvSpPr>
          <p:nvPr>
            <p:ph type="ftr" sz="quarter" idx="11"/>
          </p:nvPr>
        </p:nvSpPr>
        <p:spPr/>
        <p:txBody>
          <a:bodyPr/>
          <a:lstStyle/>
          <a:p>
            <a:pPr>
              <a:defRPr/>
            </a:pPr>
            <a:r>
              <a:rPr lang="zh-CN" altLang="en-US" smtClean="0"/>
              <a:t>智能移动开发</a:t>
            </a:r>
            <a:endParaRPr lang="en-US" altLang="zh-CN"/>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推荐资源</a:t>
            </a:r>
            <a:endParaRPr lang="zh-CN" altLang="en-US" dirty="0"/>
          </a:p>
        </p:txBody>
      </p:sp>
      <p:sp>
        <p:nvSpPr>
          <p:cNvPr id="3" name="内容占位符 2"/>
          <p:cNvSpPr>
            <a:spLocks noGrp="1"/>
          </p:cNvSpPr>
          <p:nvPr>
            <p:ph idx="1"/>
          </p:nvPr>
        </p:nvSpPr>
        <p:spPr/>
        <p:txBody>
          <a:bodyPr/>
          <a:lstStyle/>
          <a:p>
            <a:r>
              <a:rPr lang="en-US" altLang="zh-CN" dirty="0" err="1"/>
              <a:t>iOS</a:t>
            </a:r>
            <a:endParaRPr lang="en-US" altLang="zh-CN" dirty="0"/>
          </a:p>
          <a:p>
            <a:pPr lvl="1"/>
            <a:r>
              <a:rPr lang="en-US" altLang="zh-CN" dirty="0">
                <a:hlinkClick r:id="rId2"/>
              </a:rPr>
              <a:t>https://developer.apple.com</a:t>
            </a:r>
            <a:r>
              <a:rPr lang="en-US" altLang="zh-CN" dirty="0" smtClean="0">
                <a:hlinkClick r:id="rId2"/>
              </a:rPr>
              <a:t>/</a:t>
            </a:r>
            <a:endParaRPr lang="en-US" altLang="zh-CN" dirty="0"/>
          </a:p>
          <a:p>
            <a:r>
              <a:rPr lang="en-US" altLang="zh-CN" dirty="0"/>
              <a:t>Android</a:t>
            </a:r>
          </a:p>
          <a:p>
            <a:pPr lvl="1"/>
            <a:r>
              <a:rPr lang="en-US" altLang="zh-CN" dirty="0">
                <a:hlinkClick r:id="rId3"/>
              </a:rPr>
              <a:t>http://developer.android.com/</a:t>
            </a:r>
            <a:endParaRPr lang="en-US" altLang="zh-CN" dirty="0"/>
          </a:p>
          <a:p>
            <a:r>
              <a:rPr lang="en-US" altLang="zh-CN" dirty="0" smtClean="0"/>
              <a:t>Windows</a:t>
            </a:r>
            <a:endParaRPr lang="en-US" altLang="zh-CN" dirty="0"/>
          </a:p>
          <a:p>
            <a:pPr lvl="1"/>
            <a:r>
              <a:rPr lang="en-US" altLang="zh-CN" dirty="0">
                <a:hlinkClick r:id="rId4"/>
              </a:rPr>
              <a:t>https://dev.windows.com/zh-cn/ </a:t>
            </a:r>
            <a:endParaRPr lang="zh-CN" altLang="en-US" dirty="0"/>
          </a:p>
        </p:txBody>
      </p:sp>
      <p:sp>
        <p:nvSpPr>
          <p:cNvPr id="4" name="灯片编号占位符 3"/>
          <p:cNvSpPr>
            <a:spLocks noGrp="1"/>
          </p:cNvSpPr>
          <p:nvPr>
            <p:ph type="sldNum" sz="quarter" idx="10"/>
          </p:nvPr>
        </p:nvSpPr>
        <p:spPr/>
        <p:txBody>
          <a:bodyPr/>
          <a:lstStyle/>
          <a:p>
            <a:pPr>
              <a:defRPr/>
            </a:pPr>
            <a:fld id="{6F7C4194-7CD5-4F71-9783-55D820E573A8}" type="slidenum">
              <a:rPr lang="zh-CN" altLang="en-US" smtClean="0"/>
              <a:pPr>
                <a:defRPr/>
              </a:pPr>
              <a:t>52</a:t>
            </a:fld>
            <a:endParaRPr lang="en-US" altLang="zh-CN"/>
          </a:p>
        </p:txBody>
      </p:sp>
      <p:sp>
        <p:nvSpPr>
          <p:cNvPr id="5" name="页脚占位符 4"/>
          <p:cNvSpPr>
            <a:spLocks noGrp="1"/>
          </p:cNvSpPr>
          <p:nvPr>
            <p:ph type="ftr" sz="quarter" idx="11"/>
          </p:nvPr>
        </p:nvSpPr>
        <p:spPr/>
        <p:txBody>
          <a:bodyPr/>
          <a:lstStyle/>
          <a:p>
            <a:pPr>
              <a:defRPr/>
            </a:pPr>
            <a:r>
              <a:rPr lang="zh-CN" altLang="en-US" smtClean="0"/>
              <a:t>智能移动开发</a:t>
            </a:r>
            <a:endParaRPr lang="en-US" altLang="zh-CN"/>
          </a:p>
        </p:txBody>
      </p:sp>
    </p:spTree>
    <p:extLst>
      <p:ext uri="{BB962C8B-B14F-4D97-AF65-F5344CB8AC3E}">
        <p14:creationId xmlns:p14="http://schemas.microsoft.com/office/powerpoint/2010/main" val="41860861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iOS</a:t>
            </a:r>
            <a:endParaRPr lang="zh-CN" altLang="en-US" dirty="0"/>
          </a:p>
        </p:txBody>
      </p:sp>
      <p:sp>
        <p:nvSpPr>
          <p:cNvPr id="3" name="内容占位符 2"/>
          <p:cNvSpPr>
            <a:spLocks noGrp="1"/>
          </p:cNvSpPr>
          <p:nvPr>
            <p:ph idx="1"/>
          </p:nvPr>
        </p:nvSpPr>
        <p:spPr/>
        <p:txBody>
          <a:bodyPr/>
          <a:lstStyle/>
          <a:p>
            <a:pPr lvl="1"/>
            <a:r>
              <a:rPr lang="en-US" altLang="zh-CN" dirty="0" err="1" smtClean="0"/>
              <a:t>iOS</a:t>
            </a:r>
            <a:r>
              <a:rPr lang="zh-CN" altLang="en-US" dirty="0" smtClean="0"/>
              <a:t>应用开发</a:t>
            </a:r>
            <a:endParaRPr lang="en-US" altLang="zh-CN" dirty="0" smtClean="0"/>
          </a:p>
          <a:p>
            <a:pPr lvl="2"/>
            <a:r>
              <a:rPr lang="zh-CN" altLang="en-US" dirty="0" smtClean="0"/>
              <a:t>以</a:t>
            </a:r>
            <a:r>
              <a:rPr lang="en-US" altLang="zh-CN" dirty="0" smtClean="0"/>
              <a:t>Darwin</a:t>
            </a:r>
            <a:r>
              <a:rPr lang="zh-CN" altLang="en-US" dirty="0" smtClean="0"/>
              <a:t>为基础，源于</a:t>
            </a:r>
            <a:r>
              <a:rPr lang="en-US" altLang="zh-CN" dirty="0" smtClean="0"/>
              <a:t>OSX(UNIX</a:t>
            </a:r>
            <a:r>
              <a:rPr lang="zh-CN" altLang="en-US" dirty="0" smtClean="0"/>
              <a:t>系统</a:t>
            </a:r>
            <a:r>
              <a:rPr lang="en-US" altLang="zh-CN" dirty="0" smtClean="0"/>
              <a:t>)</a:t>
            </a:r>
          </a:p>
          <a:p>
            <a:pPr lvl="2"/>
            <a:r>
              <a:rPr lang="zh-CN" altLang="en-US" dirty="0" smtClean="0"/>
              <a:t>源码模式：封闭源码</a:t>
            </a:r>
            <a:r>
              <a:rPr lang="en-US" altLang="zh-CN" dirty="0" smtClean="0"/>
              <a:t>+</a:t>
            </a:r>
            <a:r>
              <a:rPr lang="zh-CN" altLang="en-US" dirty="0" smtClean="0"/>
              <a:t>开放源码组件</a:t>
            </a:r>
          </a:p>
          <a:p>
            <a:pPr lvl="2"/>
            <a:r>
              <a:rPr lang="zh-CN" altLang="en-US" dirty="0" smtClean="0"/>
              <a:t>基于</a:t>
            </a:r>
            <a:r>
              <a:rPr lang="en-US" altLang="zh-CN" dirty="0" smtClean="0"/>
              <a:t>Objective-C</a:t>
            </a:r>
            <a:r>
              <a:rPr lang="zh-CN" altLang="en-US" dirty="0" smtClean="0"/>
              <a:t>， </a:t>
            </a:r>
            <a:r>
              <a:rPr lang="en-US" altLang="zh-CN" dirty="0" smtClean="0"/>
              <a:t>OO</a:t>
            </a:r>
          </a:p>
          <a:p>
            <a:pPr lvl="2"/>
            <a:r>
              <a:rPr lang="zh-CN" altLang="en-US" dirty="0" smtClean="0"/>
              <a:t>开发工具：</a:t>
            </a:r>
            <a:r>
              <a:rPr lang="en-US" altLang="zh-CN" dirty="0" err="1" smtClean="0"/>
              <a:t>Xcode</a:t>
            </a:r>
            <a:r>
              <a:rPr lang="en-US" altLang="zh-CN" dirty="0" smtClean="0"/>
              <a:t>, SDK</a:t>
            </a:r>
          </a:p>
          <a:p>
            <a:pPr lvl="2"/>
            <a:r>
              <a:rPr lang="zh-CN" altLang="en-US" dirty="0" smtClean="0"/>
              <a:t>开发机</a:t>
            </a:r>
            <a:r>
              <a:rPr lang="en-US" altLang="zh-CN" dirty="0" smtClean="0"/>
              <a:t>OS: Mac OSX</a:t>
            </a:r>
          </a:p>
          <a:p>
            <a:pPr lvl="2"/>
            <a:r>
              <a:rPr lang="zh-CN" altLang="en-US" dirty="0" smtClean="0"/>
              <a:t>框架：</a:t>
            </a:r>
            <a:r>
              <a:rPr lang="en-US" altLang="zh-CN" dirty="0" smtClean="0"/>
              <a:t>Cocoa, MVC </a:t>
            </a:r>
            <a:endParaRPr lang="zh-CN" altLang="en-US" dirty="0"/>
          </a:p>
        </p:txBody>
      </p:sp>
      <p:sp>
        <p:nvSpPr>
          <p:cNvPr id="4" name="灯片编号占位符 3"/>
          <p:cNvSpPr>
            <a:spLocks noGrp="1"/>
          </p:cNvSpPr>
          <p:nvPr>
            <p:ph type="sldNum" sz="quarter" idx="10"/>
          </p:nvPr>
        </p:nvSpPr>
        <p:spPr/>
        <p:txBody>
          <a:bodyPr/>
          <a:lstStyle/>
          <a:p>
            <a:pPr>
              <a:defRPr/>
            </a:pPr>
            <a:fld id="{6F7C4194-7CD5-4F71-9783-55D820E573A8}" type="slidenum">
              <a:rPr lang="zh-CN" altLang="en-US" smtClean="0"/>
              <a:pPr>
                <a:defRPr/>
              </a:pPr>
              <a:t>6</a:t>
            </a:fld>
            <a:endParaRPr lang="en-US" altLang="zh-CN"/>
          </a:p>
        </p:txBody>
      </p:sp>
      <p:sp>
        <p:nvSpPr>
          <p:cNvPr id="5" name="页脚占位符 4"/>
          <p:cNvSpPr>
            <a:spLocks noGrp="1"/>
          </p:cNvSpPr>
          <p:nvPr>
            <p:ph type="ftr" sz="quarter" idx="11"/>
          </p:nvPr>
        </p:nvSpPr>
        <p:spPr/>
        <p:txBody>
          <a:bodyPr/>
          <a:lstStyle/>
          <a:p>
            <a:pPr>
              <a:defRPr/>
            </a:pPr>
            <a:r>
              <a:rPr lang="zh-CN" altLang="en-US" smtClean="0"/>
              <a:t>智能移动开发</a:t>
            </a:r>
            <a:endParaRPr lang="en-US" altLang="zh-CN"/>
          </a:p>
        </p:txBody>
      </p:sp>
    </p:spTree>
    <p:extLst>
      <p:ext uri="{BB962C8B-B14F-4D97-AF65-F5344CB8AC3E}">
        <p14:creationId xmlns:p14="http://schemas.microsoft.com/office/powerpoint/2010/main" val="36169841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9"/>
          <p:cNvSpPr>
            <a:spLocks noGrp="1" noChangeArrowheads="1"/>
          </p:cNvSpPr>
          <p:nvPr>
            <p:ph type="sldNum" sz="quarter" idx="10"/>
          </p:nvPr>
        </p:nvSpPr>
        <p:spPr>
          <a:noFill/>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7EFAEE84-53B7-4CDB-AB3F-61326E300F04}" type="slidenum">
              <a:rPr lang="zh-CN" altLang="en-US" smtClean="0"/>
              <a:pPr eaLnBrk="1" hangingPunct="1"/>
              <a:t>7</a:t>
            </a:fld>
            <a:endParaRPr lang="en-US" altLang="zh-CN" smtClean="0"/>
          </a:p>
        </p:txBody>
      </p:sp>
      <p:sp>
        <p:nvSpPr>
          <p:cNvPr id="10243" name="Rectangle 50"/>
          <p:cNvSpPr>
            <a:spLocks noGrp="1" noChangeArrowheads="1"/>
          </p:cNvSpPr>
          <p:nvPr>
            <p:ph type="ftr" sz="quarter" idx="11"/>
          </p:nvPr>
        </p:nvSpPr>
        <p:spPr>
          <a:noFill/>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mtClean="0"/>
              <a:t>智能移动开发</a:t>
            </a:r>
            <a:endParaRPr lang="en-US" altLang="zh-CN" smtClean="0"/>
          </a:p>
        </p:txBody>
      </p:sp>
      <p:sp>
        <p:nvSpPr>
          <p:cNvPr id="10244" name="Rectangle 2"/>
          <p:cNvSpPr>
            <a:spLocks noGrp="1" noChangeArrowheads="1"/>
          </p:cNvSpPr>
          <p:nvPr>
            <p:ph type="title"/>
          </p:nvPr>
        </p:nvSpPr>
        <p:spPr/>
        <p:txBody>
          <a:bodyPr/>
          <a:lstStyle/>
          <a:p>
            <a:r>
              <a:rPr lang="en-US" altLang="zh-CN" dirty="0" smtClean="0"/>
              <a:t>Android</a:t>
            </a:r>
            <a:endParaRPr lang="zh-CN" altLang="en-US" dirty="0" smtClean="0"/>
          </a:p>
        </p:txBody>
      </p:sp>
      <p:sp>
        <p:nvSpPr>
          <p:cNvPr id="10245" name="Rectangle 3"/>
          <p:cNvSpPr>
            <a:spLocks noGrp="1" noChangeArrowheads="1"/>
          </p:cNvSpPr>
          <p:nvPr>
            <p:ph type="body" idx="1"/>
          </p:nvPr>
        </p:nvSpPr>
        <p:spPr>
          <a:xfrm>
            <a:off x="457200" y="1719263"/>
            <a:ext cx="8218488" cy="4411662"/>
          </a:xfrm>
        </p:spPr>
        <p:txBody>
          <a:bodyPr/>
          <a:lstStyle/>
          <a:p>
            <a:r>
              <a:rPr lang="en-US" altLang="zh-CN" dirty="0"/>
              <a:t>2007 </a:t>
            </a:r>
            <a:r>
              <a:rPr lang="zh-CN" altLang="en-US" dirty="0"/>
              <a:t>年</a:t>
            </a:r>
            <a:r>
              <a:rPr lang="en-US" altLang="zh-CN" dirty="0"/>
              <a:t>11 </a:t>
            </a:r>
            <a:r>
              <a:rPr lang="zh-CN" altLang="en-US" dirty="0"/>
              <a:t>月，</a:t>
            </a:r>
            <a:r>
              <a:rPr lang="en-US" altLang="zh-CN" dirty="0"/>
              <a:t>Google </a:t>
            </a:r>
            <a:r>
              <a:rPr lang="zh-CN" altLang="en-US" dirty="0"/>
              <a:t>与其他多家企业联合组成了“开放手机联盟”，发布了名为</a:t>
            </a:r>
            <a:r>
              <a:rPr lang="en-US" altLang="zh-CN" dirty="0"/>
              <a:t>Android</a:t>
            </a:r>
            <a:r>
              <a:rPr lang="zh-CN" altLang="en-US" dirty="0"/>
              <a:t>的开放手机软硬件平台。</a:t>
            </a:r>
            <a:endParaRPr lang="en-US" altLang="zh-CN" dirty="0"/>
          </a:p>
          <a:p>
            <a:r>
              <a:rPr lang="en-US" altLang="zh-CN" dirty="0"/>
              <a:t>Android</a:t>
            </a:r>
            <a:r>
              <a:rPr lang="zh-CN" altLang="en-US" dirty="0"/>
              <a:t>是一个基于</a:t>
            </a:r>
            <a:r>
              <a:rPr lang="en-US" altLang="zh-CN" dirty="0"/>
              <a:t>Linux </a:t>
            </a:r>
            <a:r>
              <a:rPr lang="zh-CN" altLang="en-US" dirty="0"/>
              <a:t>核心的开放手机平台操作系统。</a:t>
            </a:r>
          </a:p>
        </p:txBody>
      </p:sp>
      <p:pic>
        <p:nvPicPr>
          <p:cNvPr id="10246"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9712" y="4437112"/>
            <a:ext cx="508635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Android</a:t>
            </a:r>
            <a:endParaRPr lang="zh-CN" altLang="en-US" dirty="0"/>
          </a:p>
        </p:txBody>
      </p:sp>
      <p:sp>
        <p:nvSpPr>
          <p:cNvPr id="3" name="内容占位符 2"/>
          <p:cNvSpPr>
            <a:spLocks noGrp="1"/>
          </p:cNvSpPr>
          <p:nvPr>
            <p:ph idx="1"/>
          </p:nvPr>
        </p:nvSpPr>
        <p:spPr/>
        <p:txBody>
          <a:bodyPr/>
          <a:lstStyle/>
          <a:p>
            <a:pPr lvl="1"/>
            <a:r>
              <a:rPr lang="en-US" altLang="zh-CN" dirty="0" smtClean="0"/>
              <a:t>Android</a:t>
            </a:r>
            <a:r>
              <a:rPr lang="zh-CN" altLang="en-US" dirty="0" smtClean="0"/>
              <a:t>应用开发</a:t>
            </a:r>
            <a:endParaRPr lang="en-US" altLang="zh-CN" dirty="0" smtClean="0"/>
          </a:p>
          <a:p>
            <a:pPr lvl="2"/>
            <a:r>
              <a:rPr lang="zh-CN" altLang="en-US" dirty="0" smtClean="0"/>
              <a:t>基于</a:t>
            </a:r>
            <a:r>
              <a:rPr lang="en-US" altLang="zh-CN" dirty="0" smtClean="0"/>
              <a:t>JAVA</a:t>
            </a:r>
            <a:r>
              <a:rPr lang="zh-CN" altLang="en-US" dirty="0" smtClean="0"/>
              <a:t>的系统，运行在 </a:t>
            </a:r>
            <a:r>
              <a:rPr lang="en-US" altLang="zh-CN" dirty="0" smtClean="0"/>
              <a:t>Linux 2.6</a:t>
            </a:r>
            <a:r>
              <a:rPr lang="zh-CN" altLang="en-US" dirty="0" smtClean="0"/>
              <a:t>内核上</a:t>
            </a:r>
            <a:r>
              <a:rPr lang="en-US" altLang="zh-CN" dirty="0" smtClean="0"/>
              <a:t>(</a:t>
            </a:r>
            <a:r>
              <a:rPr lang="zh-CN" altLang="en-US" dirty="0" smtClean="0"/>
              <a:t>非</a:t>
            </a:r>
            <a:r>
              <a:rPr lang="en-US" altLang="zh-CN" dirty="0" smtClean="0"/>
              <a:t>Linux)</a:t>
            </a:r>
          </a:p>
          <a:p>
            <a:pPr lvl="2"/>
            <a:r>
              <a:rPr lang="zh-CN" altLang="en-US" dirty="0" smtClean="0"/>
              <a:t>开源、无缝移动互联网支持</a:t>
            </a:r>
          </a:p>
          <a:p>
            <a:pPr lvl="2"/>
            <a:r>
              <a:rPr lang="zh-CN" altLang="en-US" dirty="0" smtClean="0"/>
              <a:t>众多厂商支持：</a:t>
            </a:r>
            <a:r>
              <a:rPr lang="en-US" altLang="zh-CN" dirty="0" smtClean="0"/>
              <a:t>HTC</a:t>
            </a:r>
            <a:r>
              <a:rPr lang="zh-CN" altLang="en-US" dirty="0" smtClean="0"/>
              <a:t>、</a:t>
            </a:r>
            <a:r>
              <a:rPr lang="en-US" altLang="zh-CN" dirty="0" smtClean="0"/>
              <a:t>MOTO</a:t>
            </a:r>
            <a:r>
              <a:rPr lang="zh-CN" altLang="en-US" dirty="0" smtClean="0"/>
              <a:t>、</a:t>
            </a:r>
            <a:r>
              <a:rPr lang="en-US" altLang="zh-CN" dirty="0" smtClean="0"/>
              <a:t>DELL</a:t>
            </a:r>
            <a:r>
              <a:rPr lang="zh-CN" altLang="en-US" dirty="0" smtClean="0"/>
              <a:t>、</a:t>
            </a:r>
            <a:r>
              <a:rPr lang="en-US" altLang="zh-CN" dirty="0" smtClean="0"/>
              <a:t>Samsung..</a:t>
            </a:r>
          </a:p>
          <a:p>
            <a:pPr lvl="2"/>
            <a:r>
              <a:rPr lang="zh-CN" altLang="en-US" dirty="0" smtClean="0"/>
              <a:t>开发工具：开源</a:t>
            </a:r>
            <a:r>
              <a:rPr lang="en-US" altLang="zh-CN" dirty="0" smtClean="0"/>
              <a:t>Eclipse IDE</a:t>
            </a:r>
            <a:r>
              <a:rPr lang="zh-CN" altLang="en-US" dirty="0" smtClean="0"/>
              <a:t>，</a:t>
            </a:r>
            <a:r>
              <a:rPr lang="en-US" altLang="zh-CN" dirty="0" smtClean="0"/>
              <a:t>SDK</a:t>
            </a:r>
          </a:p>
          <a:p>
            <a:pPr lvl="2"/>
            <a:r>
              <a:rPr lang="zh-CN" altLang="en-US" dirty="0" smtClean="0"/>
              <a:t>开发机</a:t>
            </a:r>
            <a:r>
              <a:rPr lang="en-US" altLang="zh-CN" dirty="0" smtClean="0"/>
              <a:t>OS</a:t>
            </a:r>
            <a:r>
              <a:rPr lang="zh-CN" altLang="en-US" dirty="0" smtClean="0"/>
              <a:t>：</a:t>
            </a:r>
            <a:r>
              <a:rPr lang="en-US" altLang="zh-CN" dirty="0" smtClean="0"/>
              <a:t>Windows/Mac OSX (Intel)/Linux (i386)</a:t>
            </a:r>
          </a:p>
          <a:p>
            <a:pPr lvl="2"/>
            <a:r>
              <a:rPr lang="zh-CN" altLang="en-US" dirty="0" smtClean="0"/>
              <a:t>框架：</a:t>
            </a:r>
            <a:r>
              <a:rPr lang="en-US" altLang="zh-CN" dirty="0" smtClean="0"/>
              <a:t>Java SE</a:t>
            </a:r>
            <a:endParaRPr lang="zh-CN" altLang="en-US" dirty="0"/>
          </a:p>
        </p:txBody>
      </p:sp>
      <p:sp>
        <p:nvSpPr>
          <p:cNvPr id="4" name="灯片编号占位符 3"/>
          <p:cNvSpPr>
            <a:spLocks noGrp="1"/>
          </p:cNvSpPr>
          <p:nvPr>
            <p:ph type="sldNum" sz="quarter" idx="10"/>
          </p:nvPr>
        </p:nvSpPr>
        <p:spPr/>
        <p:txBody>
          <a:bodyPr/>
          <a:lstStyle/>
          <a:p>
            <a:pPr>
              <a:defRPr/>
            </a:pPr>
            <a:fld id="{6F7C4194-7CD5-4F71-9783-55D820E573A8}" type="slidenum">
              <a:rPr lang="zh-CN" altLang="en-US" smtClean="0"/>
              <a:pPr>
                <a:defRPr/>
              </a:pPr>
              <a:t>8</a:t>
            </a:fld>
            <a:endParaRPr lang="en-US" altLang="zh-CN"/>
          </a:p>
        </p:txBody>
      </p:sp>
      <p:sp>
        <p:nvSpPr>
          <p:cNvPr id="5" name="页脚占位符 4"/>
          <p:cNvSpPr>
            <a:spLocks noGrp="1"/>
          </p:cNvSpPr>
          <p:nvPr>
            <p:ph type="ftr" sz="quarter" idx="11"/>
          </p:nvPr>
        </p:nvSpPr>
        <p:spPr/>
        <p:txBody>
          <a:bodyPr/>
          <a:lstStyle/>
          <a:p>
            <a:pPr>
              <a:defRPr/>
            </a:pPr>
            <a:r>
              <a:rPr lang="zh-CN" altLang="en-US" smtClean="0"/>
              <a:t>智能移动开发</a:t>
            </a:r>
            <a:endParaRPr lang="en-US" altLang="zh-CN"/>
          </a:p>
        </p:txBody>
      </p:sp>
      <p:pic>
        <p:nvPicPr>
          <p:cNvPr id="6" name="图片 4" descr="http://justanothermobilemonday.com/Wordpress/wp-content/uploads/2009/10/android-robot-logo2.jp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4140" t="8185" r="11337" b="11911"/>
          <a:stretch>
            <a:fillRect/>
          </a:stretch>
        </p:blipFill>
        <p:spPr bwMode="auto">
          <a:xfrm>
            <a:off x="6300192" y="4437112"/>
            <a:ext cx="1944688" cy="230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2530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9"/>
          <p:cNvSpPr>
            <a:spLocks noGrp="1" noChangeArrowheads="1"/>
          </p:cNvSpPr>
          <p:nvPr>
            <p:ph type="sldNum" sz="quarter" idx="10"/>
          </p:nvPr>
        </p:nvSpPr>
        <p:spPr>
          <a:noFill/>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8CC2CCF1-5EA2-4C3B-B405-61AAFE674BC7}" type="slidenum">
              <a:rPr lang="zh-CN" altLang="en-US" smtClean="0"/>
              <a:pPr eaLnBrk="1" hangingPunct="1"/>
              <a:t>9</a:t>
            </a:fld>
            <a:endParaRPr lang="en-US" altLang="zh-CN" smtClean="0"/>
          </a:p>
        </p:txBody>
      </p:sp>
      <p:sp>
        <p:nvSpPr>
          <p:cNvPr id="9219" name="Rectangle 50"/>
          <p:cNvSpPr>
            <a:spLocks noGrp="1" noChangeArrowheads="1"/>
          </p:cNvSpPr>
          <p:nvPr>
            <p:ph type="ftr" sz="quarter" idx="11"/>
          </p:nvPr>
        </p:nvSpPr>
        <p:spPr>
          <a:noFill/>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mtClean="0"/>
              <a:t>智能移动开发</a:t>
            </a:r>
            <a:endParaRPr lang="en-US" altLang="zh-CN" smtClean="0"/>
          </a:p>
        </p:txBody>
      </p:sp>
      <p:sp>
        <p:nvSpPr>
          <p:cNvPr id="9220" name="Rectangle 2"/>
          <p:cNvSpPr>
            <a:spLocks noGrp="1" noChangeArrowheads="1"/>
          </p:cNvSpPr>
          <p:nvPr>
            <p:ph type="title"/>
          </p:nvPr>
        </p:nvSpPr>
        <p:spPr/>
        <p:txBody>
          <a:bodyPr/>
          <a:lstStyle/>
          <a:p>
            <a:r>
              <a:rPr lang="en-US" altLang="zh-CN" dirty="0" smtClean="0"/>
              <a:t>Windows</a:t>
            </a:r>
          </a:p>
        </p:txBody>
      </p:sp>
      <p:sp>
        <p:nvSpPr>
          <p:cNvPr id="9221" name="Rectangle 3"/>
          <p:cNvSpPr>
            <a:spLocks noGrp="1" noChangeArrowheads="1"/>
          </p:cNvSpPr>
          <p:nvPr>
            <p:ph type="body" idx="1"/>
          </p:nvPr>
        </p:nvSpPr>
        <p:spPr/>
        <p:txBody>
          <a:bodyPr/>
          <a:lstStyle/>
          <a:p>
            <a:r>
              <a:rPr lang="zh-CN" altLang="en-US" sz="2400" dirty="0" smtClean="0"/>
              <a:t>微软</a:t>
            </a:r>
            <a:r>
              <a:rPr lang="en-US" altLang="zh-CN" sz="2400" dirty="0" smtClean="0"/>
              <a:t>2015</a:t>
            </a:r>
            <a:r>
              <a:rPr lang="zh-CN" altLang="en-US" sz="2400" dirty="0"/>
              <a:t>年</a:t>
            </a:r>
            <a:r>
              <a:rPr lang="zh-CN" altLang="en-US" sz="2400" dirty="0" smtClean="0"/>
              <a:t>发布了</a:t>
            </a:r>
            <a:r>
              <a:rPr lang="en-US" altLang="zh-CN" sz="2400" dirty="0" smtClean="0"/>
              <a:t>Windows10</a:t>
            </a:r>
            <a:r>
              <a:rPr lang="zh-CN" altLang="en-US" sz="2400" dirty="0" smtClean="0"/>
              <a:t>，及其对应的通用</a:t>
            </a:r>
            <a:r>
              <a:rPr lang="en-US" altLang="zh-CN" sz="2400" dirty="0"/>
              <a:t>Windows</a:t>
            </a:r>
            <a:r>
              <a:rPr lang="zh-CN" altLang="en-US" sz="2400" dirty="0"/>
              <a:t>平台；</a:t>
            </a:r>
            <a:endParaRPr lang="en-US" altLang="zh-CN" sz="2400" dirty="0" smtClean="0"/>
          </a:p>
          <a:p>
            <a:r>
              <a:rPr lang="zh-CN" altLang="en-US" sz="2400" dirty="0"/>
              <a:t>只需一个 </a:t>
            </a:r>
            <a:r>
              <a:rPr lang="en-US" altLang="zh-CN" sz="2400" dirty="0"/>
              <a:t>API </a:t>
            </a:r>
            <a:r>
              <a:rPr lang="zh-CN" altLang="en-US" sz="2400" dirty="0"/>
              <a:t>集和一个应用包即可访问所有 </a:t>
            </a:r>
            <a:r>
              <a:rPr lang="en-US" altLang="zh-CN" sz="2400" dirty="0"/>
              <a:t>Windows 10 </a:t>
            </a:r>
            <a:r>
              <a:rPr lang="zh-CN" altLang="en-US" sz="2400" dirty="0" smtClean="0"/>
              <a:t>设备：</a:t>
            </a:r>
            <a:r>
              <a:rPr lang="en-US" altLang="zh-CN" sz="2400" dirty="0" smtClean="0"/>
              <a:t>PC</a:t>
            </a:r>
            <a:r>
              <a:rPr lang="zh-CN" altLang="en-US" sz="2400" dirty="0"/>
              <a:t>、平板电脑、手机等</a:t>
            </a:r>
            <a:r>
              <a:rPr lang="zh-CN" altLang="en-US" sz="2400" dirty="0" smtClean="0"/>
              <a:t>。</a:t>
            </a:r>
          </a:p>
        </p:txBody>
      </p:sp>
      <p:pic>
        <p:nvPicPr>
          <p:cNvPr id="2050" name="Picture 2" descr="https://i-msdn.sec.s-msft.com/zh-cn/windows/gg236587.3237544_Image_300x168_updated(en-us,MSDN.1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792" y="3933056"/>
            <a:ext cx="4267200" cy="23907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8290</TotalTime>
  <Words>2205</Words>
  <Application>Microsoft Office PowerPoint</Application>
  <PresentationFormat>全屏显示(4:3)</PresentationFormat>
  <Paragraphs>259</Paragraphs>
  <Slides>52</Slides>
  <Notes>1</Notes>
  <HiddenSlides>0</HiddenSlides>
  <MMClips>0</MMClips>
  <ScaleCrop>false</ScaleCrop>
  <HeadingPairs>
    <vt:vector size="4" baseType="variant">
      <vt:variant>
        <vt:lpstr>主题</vt:lpstr>
      </vt:variant>
      <vt:variant>
        <vt:i4>1</vt:i4>
      </vt:variant>
      <vt:variant>
        <vt:lpstr>幻灯片标题</vt:lpstr>
      </vt:variant>
      <vt:variant>
        <vt:i4>52</vt:i4>
      </vt:variant>
    </vt:vector>
  </HeadingPairs>
  <TitlesOfParts>
    <vt:vector size="53" baseType="lpstr">
      <vt:lpstr>Network</vt:lpstr>
      <vt:lpstr>移动计算</vt:lpstr>
      <vt:lpstr>本章内容</vt:lpstr>
      <vt:lpstr>绪论</vt:lpstr>
      <vt:lpstr>主流移动平台</vt:lpstr>
      <vt:lpstr>iOS</vt:lpstr>
      <vt:lpstr>iOS</vt:lpstr>
      <vt:lpstr>Android</vt:lpstr>
      <vt:lpstr>Android</vt:lpstr>
      <vt:lpstr>Windows</vt:lpstr>
      <vt:lpstr>Windows</vt:lpstr>
      <vt:lpstr>BlackBerry</vt:lpstr>
      <vt:lpstr>BlackBerry</vt:lpstr>
      <vt:lpstr>Symbian</vt:lpstr>
      <vt:lpstr>webOS</vt:lpstr>
      <vt:lpstr>Bada</vt:lpstr>
      <vt:lpstr>MeeGo</vt:lpstr>
      <vt:lpstr>新“三国演义”</vt:lpstr>
      <vt:lpstr>应用程序商店</vt:lpstr>
      <vt:lpstr>浏览器之争</vt:lpstr>
      <vt:lpstr>CPU的主要厂商</vt:lpstr>
      <vt:lpstr>绪论</vt:lpstr>
      <vt:lpstr>移动应用的产品</vt:lpstr>
      <vt:lpstr>移动应用的用户界面</vt:lpstr>
      <vt:lpstr>移动应用的用户体验</vt:lpstr>
      <vt:lpstr>移动应用的服务器</vt:lpstr>
      <vt:lpstr>移动应用的数据中心</vt:lpstr>
      <vt:lpstr>绪论</vt:lpstr>
      <vt:lpstr>电阻屏和电容屏</vt:lpstr>
      <vt:lpstr>电阻屏原理</vt:lpstr>
      <vt:lpstr>电阻屏识触原理</vt:lpstr>
      <vt:lpstr>电容屏原理</vt:lpstr>
      <vt:lpstr>精度 </vt:lpstr>
      <vt:lpstr>多点触摸可行性 </vt:lpstr>
      <vt:lpstr>绪论</vt:lpstr>
      <vt:lpstr>远距无线通信</vt:lpstr>
      <vt:lpstr>远距无线通信</vt:lpstr>
      <vt:lpstr>远距无线通信</vt:lpstr>
      <vt:lpstr>远距无线通信</vt:lpstr>
      <vt:lpstr>近距无线通信</vt:lpstr>
      <vt:lpstr>常用近距无线通讯技术比较</vt:lpstr>
      <vt:lpstr>iBeacon</vt:lpstr>
      <vt:lpstr>WiFi  vs iBeacon</vt:lpstr>
      <vt:lpstr>NFC  vs iBeacon</vt:lpstr>
      <vt:lpstr>基于iBeacon的开发</vt:lpstr>
      <vt:lpstr>PowerPoint 演示文稿</vt:lpstr>
      <vt:lpstr>PowerPoint 演示文稿</vt:lpstr>
      <vt:lpstr>绪论</vt:lpstr>
      <vt:lpstr>Angry Birds</vt:lpstr>
      <vt:lpstr>Fruit Ninja</vt:lpstr>
      <vt:lpstr>绪论</vt:lpstr>
      <vt:lpstr>教材</vt:lpstr>
      <vt:lpstr>推荐资源</vt:lpstr>
    </vt:vector>
  </TitlesOfParts>
  <Company>iip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wang</dc:creator>
  <cp:lastModifiedBy>Wenxuan Shi</cp:lastModifiedBy>
  <cp:revision>859</cp:revision>
  <dcterms:created xsi:type="dcterms:W3CDTF">2009-04-20T08:00:20Z</dcterms:created>
  <dcterms:modified xsi:type="dcterms:W3CDTF">2015-12-20T14:53:40Z</dcterms:modified>
</cp:coreProperties>
</file>